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1" r:id="rId5"/>
    <p:sldId id="276" r:id="rId6"/>
    <p:sldId id="259" r:id="rId7"/>
    <p:sldId id="260" r:id="rId8"/>
    <p:sldId id="261" r:id="rId9"/>
    <p:sldId id="262" r:id="rId10"/>
    <p:sldId id="272" r:id="rId11"/>
    <p:sldId id="273" r:id="rId12"/>
    <p:sldId id="274" r:id="rId13"/>
    <p:sldId id="263" r:id="rId14"/>
    <p:sldId id="265" r:id="rId15"/>
    <p:sldId id="267" r:id="rId16"/>
    <p:sldId id="268" r:id="rId17"/>
    <p:sldId id="277" r:id="rId18"/>
    <p:sldId id="278" r:id="rId19"/>
    <p:sldId id="279" r:id="rId20"/>
    <p:sldId id="269" r:id="rId21"/>
    <p:sldId id="270" r:id="rId22"/>
    <p:sldId id="283" r:id="rId23"/>
    <p:sldId id="275" r:id="rId24"/>
    <p:sldId id="280" r:id="rId25"/>
    <p:sldId id="282" r:id="rId26"/>
    <p:sldId id="281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27FF6-4487-4530-89BA-AAECB60A377C}" type="datetimeFigureOut">
              <a:rPr kumimoji="1" lang="ja-JP" altLang="en-US" smtClean="0"/>
              <a:pPr/>
              <a:t>2011/1/24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D4E62-2FB3-4CA9-8C62-287098C149E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6A9E-D83C-41C9-AFDF-B5660C5AACA1}" type="datetime1">
              <a:rPr kumimoji="1" lang="ja-JP" altLang="en-US" smtClean="0"/>
              <a:pPr/>
              <a:t>2011/1/24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ADF9-4233-4B1C-BE75-2452003EFC3C}" type="datetime1">
              <a:rPr kumimoji="1" lang="ja-JP" altLang="en-US" smtClean="0"/>
              <a:pPr/>
              <a:t>2011/1/24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E7AA-520F-4DBC-9D90-02CD8FC400C0}" type="datetime1">
              <a:rPr kumimoji="1" lang="ja-JP" altLang="en-US" smtClean="0"/>
              <a:pPr/>
              <a:t>2011/1/24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75B6-CA46-4177-B5E2-29E604D3A599}" type="datetime1">
              <a:rPr kumimoji="1" lang="ja-JP" altLang="en-US" smtClean="0"/>
              <a:pPr/>
              <a:t>2011/1/24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567D-38C8-411E-8BC3-C02CD359A0F3}" type="datetime1">
              <a:rPr kumimoji="1" lang="ja-JP" altLang="en-US" smtClean="0"/>
              <a:pPr/>
              <a:t>2011/1/24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8662-FC7A-452F-9E5F-E1343CC68301}" type="datetime1">
              <a:rPr kumimoji="1" lang="ja-JP" altLang="en-US" smtClean="0"/>
              <a:pPr/>
              <a:t>2011/1/24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2F7E-3A26-43FE-AA79-3C0EE94FE327}" type="datetime1">
              <a:rPr kumimoji="1" lang="ja-JP" altLang="en-US" smtClean="0"/>
              <a:pPr/>
              <a:t>2011/1/24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600D-F518-421D-9232-459A4364CF96}" type="datetime1">
              <a:rPr kumimoji="1" lang="ja-JP" altLang="en-US" smtClean="0"/>
              <a:pPr/>
              <a:t>2011/1/24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AAF9-21B4-41C4-92BE-8C132AB0CA28}" type="datetime1">
              <a:rPr kumimoji="1" lang="ja-JP" altLang="en-US" smtClean="0"/>
              <a:pPr/>
              <a:t>2011/1/24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38E7-7DC6-4145-B2B3-7DA2BA10E5F0}" type="datetime1">
              <a:rPr kumimoji="1" lang="ja-JP" altLang="en-US" smtClean="0"/>
              <a:pPr/>
              <a:t>2011/1/24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D8F7-3D6E-4645-896B-2FE55185B389}" type="datetime1">
              <a:rPr kumimoji="1" lang="ja-JP" altLang="en-US" smtClean="0"/>
              <a:pPr/>
              <a:t>2011/1/24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4EA41-2FB6-4C6F-BAB4-1E019EDD2E19}" type="datetime1">
              <a:rPr kumimoji="1" lang="ja-JP" altLang="en-US" smtClean="0"/>
              <a:pPr/>
              <a:t>2011/1/24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4D1AA-6E7C-4805-9315-7811F02C08A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rst-ab.aps.org/pdf/PRSTAB/v6/i6/e064401" TargetMode="External"/><Relationship Id="rId2" Type="http://schemas.openxmlformats.org/officeDocument/2006/relationships/hyperlink" Target="http://prst-ab.aps.org/pdf/PRSTAB/v5/i5/e05440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paper.kek.jp/IPAC10/papers/tupeb018.pdf" TargetMode="External"/><Relationship Id="rId4" Type="http://schemas.openxmlformats.org/officeDocument/2006/relationships/hyperlink" Target="http://epaper.kek.jp/IPAC10/papers/tupd078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en-US" altLang="ja-JP" dirty="0">
                <a:latin typeface="+mj-ea"/>
              </a:rPr>
              <a:t>ATF</a:t>
            </a:r>
            <a:r>
              <a:rPr lang="ja-JP" altLang="ja-JP" dirty="0">
                <a:latin typeface="+mj-ea"/>
              </a:rPr>
              <a:t>の将来</a:t>
            </a:r>
            <a:r>
              <a:rPr lang="ja-JP" altLang="ja-JP" dirty="0" smtClean="0">
                <a:latin typeface="+mj-ea"/>
              </a:rPr>
              <a:t>計画</a:t>
            </a:r>
            <a:r>
              <a:rPr lang="en-US" altLang="ja-JP" dirty="0" smtClean="0">
                <a:latin typeface="+mj-ea"/>
              </a:rPr>
              <a:t>(from JFY2013)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544" y="2996952"/>
            <a:ext cx="8352928" cy="1752600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提案書を５月末までに提出する予定。</a:t>
            </a:r>
            <a:endParaRPr kumimoji="1" lang="en-US" altLang="ja-JP" dirty="0" smtClean="0"/>
          </a:p>
          <a:p>
            <a:r>
              <a:rPr lang="ja-JP" altLang="en-US" dirty="0" smtClean="0"/>
              <a:t>ガイドラインに関する</a:t>
            </a:r>
            <a:r>
              <a:rPr lang="en-US" altLang="ja-JP" dirty="0" smtClean="0"/>
              <a:t>ATF</a:t>
            </a:r>
            <a:r>
              <a:rPr lang="ja-JP" altLang="en-US" dirty="0" smtClean="0"/>
              <a:t>国際協力メンバーの合意を３月末までに得る。</a:t>
            </a:r>
            <a:endParaRPr lang="en-US" altLang="ja-JP" dirty="0" smtClean="0"/>
          </a:p>
          <a:p>
            <a:r>
              <a:rPr kumimoji="1" lang="ja-JP" altLang="en-US" dirty="0"/>
              <a:t>現状で</a:t>
            </a:r>
            <a:r>
              <a:rPr kumimoji="1" lang="ja-JP" altLang="en-US" dirty="0" smtClean="0"/>
              <a:t>の将来計画構想を報告する。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88224" y="5589240"/>
            <a:ext cx="181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浦川順治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2011.1.25  at KEK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en-GB" sz="4400">
                <a:solidFill>
                  <a:srgbClr val="CC3300"/>
                </a:solidFill>
              </a:rPr>
              <a:t>FONT5 digital FB board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05400" y="1600200"/>
            <a:ext cx="3619500" cy="48387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400"/>
              <a:t>Xilinx Virtex5 FPGA</a:t>
            </a:r>
          </a:p>
          <a:p>
            <a:pPr algn="l"/>
            <a:endParaRPr lang="en-GB" sz="2400"/>
          </a:p>
          <a:p>
            <a:pPr algn="l"/>
            <a:r>
              <a:rPr lang="en-GB" sz="2400">
                <a:cs typeface="Times New Roman" pitchFamily="18" charset="0"/>
              </a:rPr>
              <a:t>9 ADC input channels </a:t>
            </a:r>
          </a:p>
          <a:p>
            <a:pPr algn="l"/>
            <a:r>
              <a:rPr lang="en-GB" sz="2400">
                <a:cs typeface="Times New Roman" pitchFamily="18" charset="0"/>
              </a:rPr>
              <a:t>(TI ADS5474)</a:t>
            </a:r>
          </a:p>
          <a:p>
            <a:pPr algn="l"/>
            <a:endParaRPr lang="en-GB" sz="2400">
              <a:cs typeface="Times New Roman" pitchFamily="18" charset="0"/>
            </a:endParaRPr>
          </a:p>
          <a:p>
            <a:pPr algn="l"/>
            <a:r>
              <a:rPr lang="en-GB" sz="2400">
                <a:cs typeface="Times New Roman" pitchFamily="18" charset="0"/>
              </a:rPr>
              <a:t>4 DAC output channels </a:t>
            </a:r>
          </a:p>
          <a:p>
            <a:pPr algn="l"/>
            <a:r>
              <a:rPr lang="en-GB" sz="2400">
                <a:cs typeface="Times New Roman" pitchFamily="18" charset="0"/>
              </a:rPr>
              <a:t>(AD9744)</a:t>
            </a:r>
          </a:p>
          <a:p>
            <a:pPr algn="l"/>
            <a:endParaRPr lang="en-GB" sz="2400">
              <a:cs typeface="Times New Roman" pitchFamily="18" charset="0"/>
            </a:endParaRPr>
          </a:p>
          <a:p>
            <a:pPr algn="l"/>
            <a:r>
              <a:rPr lang="en-GB" sz="2400">
                <a:cs typeface="Times New Roman" pitchFamily="18" charset="0"/>
              </a:rPr>
              <a:t>Clocked at 357 MHz </a:t>
            </a:r>
          </a:p>
          <a:p>
            <a:pPr algn="l"/>
            <a:r>
              <a:rPr lang="en-GB" sz="2400">
                <a:cs typeface="Times New Roman" pitchFamily="18" charset="0"/>
              </a:rPr>
              <a:t>phase-locked to beam</a:t>
            </a:r>
          </a:p>
          <a:p>
            <a:pPr algn="l"/>
            <a:endParaRPr lang="en-GB" sz="2400">
              <a:cs typeface="Times New Roman" pitchFamily="18" charset="0"/>
            </a:endParaRPr>
          </a:p>
          <a:p>
            <a:pPr algn="l"/>
            <a:r>
              <a:rPr lang="en-GB" sz="2400">
                <a:solidFill>
                  <a:srgbClr val="FF0000"/>
                </a:solidFill>
                <a:cs typeface="Times New Roman" pitchFamily="18" charset="0"/>
              </a:rPr>
              <a:t>4x faster than FONT4</a:t>
            </a:r>
          </a:p>
          <a:p>
            <a:pPr algn="l"/>
            <a:endParaRPr lang="en-GB" sz="2400">
              <a:cs typeface="Times New Roman" pitchFamily="18" charset="0"/>
            </a:endParaRPr>
          </a:p>
        </p:txBody>
      </p:sp>
      <p:pic>
        <p:nvPicPr>
          <p:cNvPr id="5" name="Picture 5" descr="FONT5_ForTa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513263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3" name="Picture 2" descr="Gain5070_PreliminaryTshirt"/>
          <p:cNvPicPr>
            <a:picLocks noChangeAspect="1" noChangeArrowheads="1"/>
          </p:cNvPicPr>
          <p:nvPr/>
        </p:nvPicPr>
        <p:blipFill>
          <a:blip r:embed="rId2" cstate="print"/>
          <a:srcRect t="7846"/>
          <a:stretch>
            <a:fillRect/>
          </a:stretch>
        </p:blipFill>
        <p:spPr bwMode="auto">
          <a:xfrm>
            <a:off x="0" y="1419225"/>
            <a:ext cx="89916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en-GB" sz="4400">
                <a:solidFill>
                  <a:srgbClr val="CC3300"/>
                </a:solidFill>
              </a:rPr>
              <a:t>P2 </a:t>
            </a:r>
            <a:r>
              <a:rPr kumimoji="1" lang="en-GB" sz="4400">
                <a:solidFill>
                  <a:srgbClr val="CC3300"/>
                </a:solidFill>
                <a:sym typeface="Wingdings" pitchFamily="2" charset="2"/>
              </a:rPr>
              <a:t> K1 loop performance</a:t>
            </a:r>
            <a:endParaRPr kumimoji="1" lang="en-GB" sz="4400">
              <a:solidFill>
                <a:srgbClr val="CC33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71600" y="5257800"/>
            <a:ext cx="4713288" cy="579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3200">
                <a:solidFill>
                  <a:srgbClr val="FF0000"/>
                </a:solidFill>
              </a:rPr>
              <a:t>Incoming position scan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3" name="Picture 3" descr="P2_jitterhists"/>
          <p:cNvPicPr>
            <a:picLocks noChangeAspect="1" noChangeArrowheads="1"/>
          </p:cNvPicPr>
          <p:nvPr/>
        </p:nvPicPr>
        <p:blipFill>
          <a:blip r:embed="rId2" cstate="print"/>
          <a:srcRect l="52074" t="6320" r="7611" b="51207"/>
          <a:stretch>
            <a:fillRect/>
          </a:stretch>
        </p:blipFill>
        <p:spPr bwMode="auto">
          <a:xfrm>
            <a:off x="2895600" y="2133600"/>
            <a:ext cx="33528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en-GB" sz="4400">
                <a:solidFill>
                  <a:srgbClr val="CC3300"/>
                </a:solidFill>
              </a:rPr>
              <a:t>P2 </a:t>
            </a:r>
            <a:r>
              <a:rPr kumimoji="1" lang="en-GB" sz="4400">
                <a:solidFill>
                  <a:srgbClr val="CC3300"/>
                </a:solidFill>
                <a:sym typeface="Wingdings" pitchFamily="2" charset="2"/>
              </a:rPr>
              <a:t> K1 loop jitter reduction</a:t>
            </a:r>
            <a:endParaRPr kumimoji="1" lang="en-GB" sz="4400">
              <a:solidFill>
                <a:srgbClr val="CC33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5864225" cy="579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3200"/>
              <a:t>Bunch 1            Bunch 2        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" y="4648200"/>
            <a:ext cx="5634038" cy="579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3200"/>
              <a:t>2.1 um         </a:t>
            </a:r>
            <a:r>
              <a:rPr lang="en-GB" sz="3200">
                <a:sym typeface="Wingdings" pitchFamily="2" charset="2"/>
              </a:rPr>
              <a:t></a:t>
            </a:r>
            <a:r>
              <a:rPr lang="en-GB" sz="3200"/>
              <a:t>       0.4 um      </a:t>
            </a:r>
          </a:p>
        </p:txBody>
      </p:sp>
      <p:pic>
        <p:nvPicPr>
          <p:cNvPr id="7" name="Picture 7" descr="P2_jitterhists"/>
          <p:cNvPicPr>
            <a:picLocks noChangeAspect="1" noChangeArrowheads="1"/>
          </p:cNvPicPr>
          <p:nvPr/>
        </p:nvPicPr>
        <p:blipFill>
          <a:blip r:embed="rId2" cstate="print"/>
          <a:srcRect l="7559" t="6099" r="53116" b="51207"/>
          <a:stretch>
            <a:fillRect/>
          </a:stretch>
        </p:blipFill>
        <p:spPr bwMode="auto">
          <a:xfrm>
            <a:off x="0" y="2133600"/>
            <a:ext cx="3276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81200" y="548640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GB" sz="3200">
                <a:solidFill>
                  <a:srgbClr val="FF0000"/>
                </a:solidFill>
              </a:rPr>
              <a:t>Factor of 5 jitter reduction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0"/>
            <a:ext cx="7594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3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.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Gamma-Gamma laser system R&amp;D. (2013-2017) 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(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Gamma-gamma collider R&amp;D)</a:t>
            </a:r>
            <a:endParaRPr lang="ja-JP" altLang="ja-JP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71550"/>
            <a:ext cx="7939863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pic>
        <p:nvPicPr>
          <p:cNvPr id="3" name="Picture 2" descr="IMG_52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3622675"/>
            <a:ext cx="409257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K:\Bibliothèque\Documents\My Notes\Labo\Seillac 2010\photos\000_4349.jpg"/>
          <p:cNvPicPr>
            <a:picLocks noChangeAspect="1" noChangeArrowheads="1"/>
          </p:cNvPicPr>
          <p:nvPr/>
        </p:nvPicPr>
        <p:blipFill>
          <a:blip r:embed="rId3" cstate="print"/>
          <a:srcRect t="14420" r="1112"/>
          <a:stretch>
            <a:fillRect/>
          </a:stretch>
        </p:blipFill>
        <p:spPr bwMode="auto">
          <a:xfrm>
            <a:off x="211138" y="857250"/>
            <a:ext cx="4097337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9"/>
          <p:cNvSpPr>
            <a:spLocks noChangeArrowheads="1"/>
          </p:cNvSpPr>
          <p:nvPr/>
        </p:nvSpPr>
        <p:spPr bwMode="auto">
          <a:xfrm>
            <a:off x="268288" y="912813"/>
            <a:ext cx="24415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Helvetica" charset="0"/>
              </a:rPr>
              <a:t>4 Mirror Cavity at LAL</a:t>
            </a:r>
            <a:endParaRPr lang="ja-JP" altLang="en-US" sz="1600"/>
          </a:p>
        </p:txBody>
      </p:sp>
      <p:sp>
        <p:nvSpPr>
          <p:cNvPr id="6" name="正方形/長方形 10"/>
          <p:cNvSpPr>
            <a:spLocks noChangeArrowheads="1"/>
          </p:cNvSpPr>
          <p:nvPr/>
        </p:nvSpPr>
        <p:spPr bwMode="auto">
          <a:xfrm>
            <a:off x="268288" y="3662363"/>
            <a:ext cx="24415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Helvetica" charset="0"/>
              </a:rPr>
              <a:t>Cavity installed in ATF</a:t>
            </a:r>
            <a:endParaRPr lang="ja-JP" altLang="en-US" sz="1600"/>
          </a:p>
        </p:txBody>
      </p:sp>
      <p:sp>
        <p:nvSpPr>
          <p:cNvPr id="7" name="正方形/長方形 11"/>
          <p:cNvSpPr>
            <a:spLocks noChangeArrowheads="1"/>
          </p:cNvSpPr>
          <p:nvPr/>
        </p:nvSpPr>
        <p:spPr bwMode="auto">
          <a:xfrm>
            <a:off x="4584700" y="3251200"/>
            <a:ext cx="4803775" cy="619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>
                <a:latin typeface="Helvetica" charset="0"/>
              </a:rPr>
              <a:t>• July-Aug </a:t>
            </a:r>
            <a:r>
              <a:rPr lang="en-US" altLang="ja-JP" b="1" dirty="0">
                <a:solidFill>
                  <a:srgbClr val="FF0000"/>
                </a:solidFill>
                <a:latin typeface="Helvetica" charset="0"/>
              </a:rPr>
              <a:t>Cavity installed in ATF</a:t>
            </a:r>
            <a:endParaRPr lang="ja-JP" altLang="en-US" dirty="0">
              <a:solidFill>
                <a:srgbClr val="FF0000"/>
              </a:solidFill>
            </a:endParaRPr>
          </a:p>
          <a:p>
            <a:pPr>
              <a:lnSpc>
                <a:spcPts val="1925"/>
              </a:lnSpc>
            </a:pPr>
            <a:r>
              <a:rPr lang="en-US" altLang="ja-JP" b="1" dirty="0" smtClean="0">
                <a:latin typeface="Helvetica" charset="0"/>
              </a:rPr>
              <a:t>     </a:t>
            </a:r>
            <a:r>
              <a:rPr lang="en-US" altLang="ja-JP" sz="1600" b="1" dirty="0" smtClean="0">
                <a:latin typeface="Helvetica" charset="0"/>
              </a:rPr>
              <a:t>French Team (9 persons) at KEK</a:t>
            </a:r>
            <a:r>
              <a:rPr lang="en-US" altLang="ja-JP" b="1" dirty="0" smtClean="0">
                <a:latin typeface="Helvetica" charset="0"/>
              </a:rPr>
              <a:t> </a:t>
            </a:r>
            <a:endParaRPr lang="ja-JP" altLang="en-US" dirty="0"/>
          </a:p>
        </p:txBody>
      </p:sp>
      <p:sp>
        <p:nvSpPr>
          <p:cNvPr id="8" name="正方形/長方形 12"/>
          <p:cNvSpPr>
            <a:spLocks noChangeArrowheads="1"/>
          </p:cNvSpPr>
          <p:nvPr/>
        </p:nvSpPr>
        <p:spPr bwMode="auto">
          <a:xfrm>
            <a:off x="4584700" y="3819525"/>
            <a:ext cx="48037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 smtClean="0">
                <a:latin typeface="Helvetica" charset="0"/>
              </a:rPr>
              <a:t>• Aug/30</a:t>
            </a:r>
            <a:r>
              <a:rPr lang="en-US" altLang="ja-JP" b="1" baseline="30000" dirty="0" smtClean="0">
                <a:latin typeface="Helvetica" charset="0"/>
              </a:rPr>
              <a:t>th</a:t>
            </a:r>
            <a:r>
              <a:rPr lang="en-US" altLang="ja-JP" b="1" dirty="0" smtClean="0">
                <a:latin typeface="Helvetica" charset="0"/>
              </a:rPr>
              <a:t> Laser locked to Cavity </a:t>
            </a:r>
            <a:endParaRPr lang="ja-JP" altLang="en-US" dirty="0"/>
          </a:p>
        </p:txBody>
      </p:sp>
      <p:sp>
        <p:nvSpPr>
          <p:cNvPr id="9" name="正方形/長方形 13"/>
          <p:cNvSpPr>
            <a:spLocks noChangeArrowheads="1"/>
          </p:cNvSpPr>
          <p:nvPr/>
        </p:nvSpPr>
        <p:spPr bwMode="auto">
          <a:xfrm>
            <a:off x="4584700" y="4154488"/>
            <a:ext cx="48037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latin typeface="Helvetica" charset="0"/>
              </a:rPr>
              <a:t>• Sep/24</a:t>
            </a:r>
            <a:r>
              <a:rPr lang="en-US" altLang="ja-JP" b="1" baseline="30000">
                <a:latin typeface="Helvetica" charset="0"/>
              </a:rPr>
              <a:t>th</a:t>
            </a:r>
            <a:r>
              <a:rPr lang="en-US" altLang="ja-JP" b="1">
                <a:latin typeface="Helvetica" charset="0"/>
              </a:rPr>
              <a:t> Cavity locked to ATF  </a:t>
            </a:r>
            <a:endParaRPr lang="ja-JP" altLang="en-US"/>
          </a:p>
        </p:txBody>
      </p:sp>
      <p:sp>
        <p:nvSpPr>
          <p:cNvPr id="10" name="正方形/長方形 15"/>
          <p:cNvSpPr>
            <a:spLocks noChangeArrowheads="1"/>
          </p:cNvSpPr>
          <p:nvPr/>
        </p:nvSpPr>
        <p:spPr bwMode="auto">
          <a:xfrm>
            <a:off x="4602163" y="4486275"/>
            <a:ext cx="480218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latin typeface="Helvetica" charset="0"/>
              </a:rPr>
              <a:t>• Oct/25</a:t>
            </a:r>
            <a:r>
              <a:rPr lang="en-US" altLang="ja-JP" b="1" baseline="30000">
                <a:latin typeface="Helvetica" charset="0"/>
              </a:rPr>
              <a:t>th</a:t>
            </a:r>
            <a:r>
              <a:rPr lang="en-US" altLang="ja-JP" b="1">
                <a:latin typeface="Helvetica" charset="0"/>
              </a:rPr>
              <a:t> </a:t>
            </a:r>
            <a:r>
              <a:rPr lang="en-US" altLang="ja-JP" b="1">
                <a:solidFill>
                  <a:srgbClr val="FF0000"/>
                </a:solidFill>
                <a:latin typeface="Helvetica" charset="0"/>
              </a:rPr>
              <a:t>1</a:t>
            </a:r>
            <a:r>
              <a:rPr lang="en-US" altLang="ja-JP" b="1" baseline="30000">
                <a:solidFill>
                  <a:srgbClr val="FF0000"/>
                </a:solidFill>
                <a:latin typeface="Helvetica" charset="0"/>
              </a:rPr>
              <a:t>st</a:t>
            </a:r>
            <a:r>
              <a:rPr lang="en-US" altLang="ja-JP" b="1">
                <a:solidFill>
                  <a:srgbClr val="FF0000"/>
                </a:solidFill>
                <a:latin typeface="Helvetica" charset="0"/>
              </a:rPr>
              <a:t> gamma observed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1" name="正方形/長方形 16"/>
          <p:cNvSpPr>
            <a:spLocks noChangeArrowheads="1"/>
          </p:cNvSpPr>
          <p:nvPr/>
        </p:nvSpPr>
        <p:spPr bwMode="auto">
          <a:xfrm>
            <a:off x="4408488" y="2986088"/>
            <a:ext cx="480218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>
                <a:latin typeface="Helvetica" charset="0"/>
              </a:rPr>
              <a:t>2010 Works  </a:t>
            </a:r>
            <a:endParaRPr lang="ja-JP" altLang="en-US" dirty="0"/>
          </a:p>
        </p:txBody>
      </p:sp>
      <p:sp>
        <p:nvSpPr>
          <p:cNvPr id="12" name="正方形/長方形 17"/>
          <p:cNvSpPr>
            <a:spLocks noChangeArrowheads="1"/>
          </p:cNvSpPr>
          <p:nvPr/>
        </p:nvSpPr>
        <p:spPr bwMode="auto">
          <a:xfrm>
            <a:off x="4446588" y="5491163"/>
            <a:ext cx="48037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latin typeface="Helvetica" charset="0"/>
              </a:rPr>
              <a:t>2011 Schedule  </a:t>
            </a:r>
            <a:endParaRPr lang="ja-JP" altLang="en-US"/>
          </a:p>
        </p:txBody>
      </p:sp>
      <p:pic>
        <p:nvPicPr>
          <p:cNvPr id="13" name="図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865188"/>
            <a:ext cx="42799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正方形/長方形 20"/>
          <p:cNvSpPr>
            <a:spLocks noChangeArrowheads="1"/>
          </p:cNvSpPr>
          <p:nvPr/>
        </p:nvSpPr>
        <p:spPr bwMode="auto">
          <a:xfrm>
            <a:off x="4610100" y="4822825"/>
            <a:ext cx="48021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>
                <a:latin typeface="Helvetica" charset="0"/>
              </a:rPr>
              <a:t>• Nov/1</a:t>
            </a:r>
            <a:r>
              <a:rPr lang="en-US" altLang="ja-JP" b="1" baseline="30000" dirty="0">
                <a:latin typeface="Helvetica" charset="0"/>
              </a:rPr>
              <a:t>st</a:t>
            </a:r>
            <a:r>
              <a:rPr lang="en-US" altLang="ja-JP" b="1" dirty="0">
                <a:latin typeface="Helvetica" charset="0"/>
              </a:rPr>
              <a:t>   Laser trouble -&gt; sent to Zurich </a:t>
            </a:r>
          </a:p>
        </p:txBody>
      </p:sp>
      <p:sp>
        <p:nvSpPr>
          <p:cNvPr id="15" name="正方形/長方形 21"/>
          <p:cNvSpPr>
            <a:spLocks noChangeArrowheads="1"/>
          </p:cNvSpPr>
          <p:nvPr/>
        </p:nvSpPr>
        <p:spPr bwMode="auto">
          <a:xfrm>
            <a:off x="4605338" y="5159375"/>
            <a:ext cx="480218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latin typeface="Helvetica" charset="0"/>
              </a:rPr>
              <a:t>• Dec/12</a:t>
            </a:r>
            <a:r>
              <a:rPr lang="en-US" altLang="ja-JP" b="1" baseline="30000">
                <a:latin typeface="Helvetica" charset="0"/>
              </a:rPr>
              <a:t>th</a:t>
            </a:r>
            <a:r>
              <a:rPr lang="en-US" altLang="ja-JP" b="1">
                <a:latin typeface="Helvetica" charset="0"/>
              </a:rPr>
              <a:t>  Gamma observed again </a:t>
            </a:r>
          </a:p>
        </p:txBody>
      </p:sp>
      <p:sp>
        <p:nvSpPr>
          <p:cNvPr id="16" name="正方形/長方形 22"/>
          <p:cNvSpPr>
            <a:spLocks noChangeArrowheads="1"/>
          </p:cNvSpPr>
          <p:nvPr/>
        </p:nvSpPr>
        <p:spPr bwMode="auto">
          <a:xfrm>
            <a:off x="4625975" y="5797550"/>
            <a:ext cx="48037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latin typeface="Helvetica" charset="0"/>
              </a:rPr>
              <a:t>• Feb-May  Running and improvements   </a:t>
            </a:r>
          </a:p>
        </p:txBody>
      </p:sp>
      <p:sp>
        <p:nvSpPr>
          <p:cNvPr id="17" name="正方形/長方形 23"/>
          <p:cNvSpPr>
            <a:spLocks noChangeArrowheads="1"/>
          </p:cNvSpPr>
          <p:nvPr/>
        </p:nvSpPr>
        <p:spPr bwMode="auto">
          <a:xfrm>
            <a:off x="7165975" y="2603500"/>
            <a:ext cx="164623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Helvetica" charset="0"/>
              </a:rPr>
              <a:t>Happy People</a:t>
            </a:r>
            <a:endParaRPr lang="ja-JP" altLang="en-US" sz="1600"/>
          </a:p>
        </p:txBody>
      </p:sp>
      <p:sp>
        <p:nvSpPr>
          <p:cNvPr id="18" name="正方形/長方形 24"/>
          <p:cNvSpPr>
            <a:spLocks noChangeArrowheads="1"/>
          </p:cNvSpPr>
          <p:nvPr/>
        </p:nvSpPr>
        <p:spPr bwMode="auto">
          <a:xfrm>
            <a:off x="4635500" y="6099175"/>
            <a:ext cx="4802188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latin typeface="Helvetica" charset="0"/>
              </a:rPr>
              <a:t>• Summer  Major improvements to </a:t>
            </a:r>
          </a:p>
          <a:p>
            <a:r>
              <a:rPr lang="en-US" altLang="ja-JP" b="1">
                <a:latin typeface="Helvetica" charset="0"/>
              </a:rPr>
              <a:t>                   ultimate enhancement   </a:t>
            </a:r>
          </a:p>
        </p:txBody>
      </p:sp>
      <p:sp>
        <p:nvSpPr>
          <p:cNvPr id="19" name="テキスト ボックス 3"/>
          <p:cNvSpPr txBox="1">
            <a:spLocks noChangeArrowheads="1"/>
          </p:cNvSpPr>
          <p:nvPr/>
        </p:nvSpPr>
        <p:spPr bwMode="auto">
          <a:xfrm>
            <a:off x="134938" y="-12700"/>
            <a:ext cx="9009062" cy="132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938"/>
              </a:lnSpc>
            </a:pPr>
            <a:r>
              <a:rPr lang="en-US" altLang="ja-JP" sz="2800" b="1" dirty="0">
                <a:solidFill>
                  <a:srgbClr val="0000FF"/>
                </a:solidFill>
                <a:latin typeface="Helvetica" charset="0"/>
              </a:rPr>
              <a:t>(1) French 4 Mirror Cavity installed in ATF:</a:t>
            </a:r>
          </a:p>
          <a:p>
            <a:pPr>
              <a:lnSpc>
                <a:spcPts val="2938"/>
              </a:lnSpc>
            </a:pPr>
            <a:r>
              <a:rPr lang="en-US" altLang="ja-JP" sz="3200" b="1" dirty="0">
                <a:solidFill>
                  <a:srgbClr val="0000FF"/>
                </a:solidFill>
                <a:latin typeface="Helvetica" charset="0"/>
              </a:rPr>
              <a:t>     </a:t>
            </a:r>
            <a:r>
              <a:rPr lang="en-US" altLang="ja-JP" sz="2400" b="1" dirty="0">
                <a:solidFill>
                  <a:srgbClr val="FF0000"/>
                </a:solidFill>
                <a:latin typeface="Helvetica" charset="0"/>
              </a:rPr>
              <a:t> 4-mirror cavity has a potential to get a smaller spot</a:t>
            </a:r>
          </a:p>
          <a:p>
            <a:endParaRPr lang="ja-JP" altLang="en-US" sz="3200" b="1" dirty="0">
              <a:solidFill>
                <a:srgbClr val="0000FF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736" y="188640"/>
            <a:ext cx="9066264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4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.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CLIC related issues</a:t>
            </a:r>
            <a:endParaRPr lang="ja-JP" altLang="ja-JP" sz="2400" dirty="0" smtClean="0">
              <a:solidFill>
                <a:srgbClr val="FF0000"/>
              </a:solidFill>
            </a:endParaRPr>
          </a:p>
          <a:p>
            <a:pPr lvl="0"/>
            <a:r>
              <a:rPr lang="en-US" altLang="ja-JP" b="1" dirty="0" smtClean="0"/>
              <a:t>Test of hybrid final-</a:t>
            </a:r>
            <a:r>
              <a:rPr lang="en-US" altLang="ja-JP" b="1" dirty="0" err="1" smtClean="0"/>
              <a:t>quadrupole</a:t>
            </a:r>
            <a:r>
              <a:rPr lang="en-US" altLang="ja-JP" b="1" dirty="0" smtClean="0"/>
              <a:t> solution for CLIC at ATF (small aperture), e.g. close to IP</a:t>
            </a:r>
            <a:r>
              <a:rPr lang="en-US" altLang="ja-JP" dirty="0" smtClean="0"/>
              <a:t>; </a:t>
            </a:r>
          </a:p>
          <a:p>
            <a:pPr lvl="0"/>
            <a:r>
              <a:rPr lang="en-US" altLang="ja-JP" dirty="0" smtClean="0"/>
              <a:t>interesting if a place can be found and if the spot size could be significantly reduced. </a:t>
            </a:r>
            <a:endParaRPr lang="ja-JP" altLang="ja-JP" dirty="0" smtClean="0"/>
          </a:p>
          <a:p>
            <a:pPr lvl="0"/>
            <a:r>
              <a:rPr lang="en-US" altLang="ja-JP" b="1" dirty="0" smtClean="0"/>
              <a:t>Correction of magnet motion with sensor and feedback on the beam </a:t>
            </a:r>
            <a:r>
              <a:rPr lang="en-US" altLang="ja-JP" dirty="0" smtClean="0"/>
              <a:t>could be tested at ATF; </a:t>
            </a:r>
          </a:p>
          <a:p>
            <a:pPr lvl="0"/>
            <a:r>
              <a:rPr lang="en-US" altLang="ja-JP" dirty="0" smtClean="0"/>
              <a:t>sensors still need to be optimized for frequency range of interest; ATF frequency is not </a:t>
            </a:r>
          </a:p>
          <a:p>
            <a:pPr lvl="0"/>
            <a:r>
              <a:rPr lang="en-US" altLang="ja-JP" dirty="0" smtClean="0"/>
              <a:t>optimum but could be increased to 12.5 or at least 6 Hz. A fast kicker is used for 30 bunch </a:t>
            </a:r>
          </a:p>
          <a:p>
            <a:pPr lvl="0"/>
            <a:r>
              <a:rPr lang="en-US" altLang="ja-JP" dirty="0" smtClean="0"/>
              <a:t>extraction, spaced 150 ns. The ultimate ATF repetition rate limit is 12.5 Hz, which would start </a:t>
            </a:r>
          </a:p>
          <a:p>
            <a:pPr lvl="0"/>
            <a:r>
              <a:rPr lang="en-US" altLang="ja-JP" dirty="0" smtClean="0"/>
              <a:t>to be interesting for CLIC tests. Reaching 12.5 Hz would need modifications of the laser system </a:t>
            </a:r>
          </a:p>
          <a:p>
            <a:pPr lvl="0"/>
            <a:r>
              <a:rPr lang="en-US" altLang="ja-JP" dirty="0" smtClean="0"/>
              <a:t>(6 Hz possible), and perhaps of cooling system, of kickers, etc…. The RF system already runs </a:t>
            </a:r>
          </a:p>
          <a:p>
            <a:pPr lvl="0"/>
            <a:r>
              <a:rPr lang="en-US" altLang="ja-JP" dirty="0" smtClean="0"/>
              <a:t>at 12 Hz. 6 Hz is more easily possible. Geophones exist at CERN which are sensitive at 6 Hz, </a:t>
            </a:r>
          </a:p>
          <a:p>
            <a:pPr lvl="0"/>
            <a:r>
              <a:rPr lang="en-US" altLang="ja-JP" dirty="0" smtClean="0"/>
              <a:t>though this is different from the future CLIC frequency.</a:t>
            </a:r>
            <a:endParaRPr lang="ja-JP" altLang="ja-JP" dirty="0" smtClean="0"/>
          </a:p>
          <a:p>
            <a:pPr lvl="0"/>
            <a:r>
              <a:rPr lang="en-US" altLang="ja-JP" b="1" dirty="0" smtClean="0"/>
              <a:t>Double kicker system? </a:t>
            </a:r>
            <a:r>
              <a:rPr lang="en-US" altLang="ja-JP" dirty="0" smtClean="0"/>
              <a:t>Any need for improvement of double kicker system. Several 1x10</a:t>
            </a:r>
            <a:r>
              <a:rPr lang="en-US" altLang="ja-JP" baseline="30000" dirty="0" smtClean="0"/>
              <a:t>-4</a:t>
            </a:r>
            <a:r>
              <a:rPr lang="en-US" altLang="ja-JP" dirty="0" smtClean="0"/>
              <a:t> </a:t>
            </a:r>
          </a:p>
          <a:p>
            <a:pPr lvl="0"/>
            <a:r>
              <a:rPr lang="en-US" altLang="ja-JP" dirty="0" smtClean="0"/>
              <a:t>stability of pulsed fast kicker achieved recently. This is comparable to the double kicker </a:t>
            </a:r>
          </a:p>
          <a:p>
            <a:pPr lvl="0"/>
            <a:r>
              <a:rPr lang="en-US" altLang="ja-JP" dirty="0" smtClean="0"/>
              <a:t>which accomplished 3x10</a:t>
            </a:r>
            <a:r>
              <a:rPr lang="en-US" altLang="ja-JP" baseline="30000" dirty="0" smtClean="0"/>
              <a:t>-4</a:t>
            </a:r>
            <a:r>
              <a:rPr lang="en-US" altLang="ja-JP" dirty="0" smtClean="0"/>
              <a:t> stability. The stable operation of the single fast kicker is present </a:t>
            </a:r>
          </a:p>
          <a:p>
            <a:pPr lvl="0"/>
            <a:r>
              <a:rPr lang="en-US" altLang="ja-JP" dirty="0" smtClean="0"/>
              <a:t>ATF objective.</a:t>
            </a:r>
            <a:endParaRPr lang="ja-JP" altLang="ja-JP" dirty="0" smtClean="0"/>
          </a:p>
          <a:p>
            <a:pPr lvl="0"/>
            <a:r>
              <a:rPr lang="en-US" altLang="ja-JP" dirty="0" smtClean="0"/>
              <a:t>Damping ring. Goal to reduce vertical </a:t>
            </a:r>
            <a:r>
              <a:rPr lang="en-US" altLang="ja-JP" dirty="0" err="1" smtClean="0"/>
              <a:t>emittance</a:t>
            </a:r>
            <a:r>
              <a:rPr lang="en-US" altLang="ja-JP" dirty="0" smtClean="0"/>
              <a:t> to 1 pm using precise correction of orbit </a:t>
            </a:r>
          </a:p>
          <a:p>
            <a:pPr lvl="0"/>
            <a:r>
              <a:rPr lang="en-US" altLang="ja-JP" dirty="0" smtClean="0"/>
              <a:t>and coupling. Extract vertical </a:t>
            </a:r>
            <a:r>
              <a:rPr lang="en-US" altLang="ja-JP" dirty="0" err="1" smtClean="0"/>
              <a:t>emittance</a:t>
            </a:r>
            <a:r>
              <a:rPr lang="en-US" altLang="ja-JP" dirty="0" smtClean="0"/>
              <a:t> beam stably, and reduce </a:t>
            </a:r>
            <a:r>
              <a:rPr lang="en-US" altLang="ja-JP" dirty="0" err="1" smtClean="0"/>
              <a:t>emittance</a:t>
            </a:r>
            <a:r>
              <a:rPr lang="en-US" altLang="ja-JP" dirty="0" smtClean="0"/>
              <a:t> growth in </a:t>
            </a:r>
          </a:p>
          <a:p>
            <a:pPr lvl="0"/>
            <a:r>
              <a:rPr lang="en-US" altLang="ja-JP" dirty="0" smtClean="0"/>
              <a:t>extraction line. A </a:t>
            </a:r>
            <a:r>
              <a:rPr lang="en-US" altLang="ja-JP" b="1" dirty="0" smtClean="0"/>
              <a:t>prototype CLIC DR wiggler could be installed in the ATF DR </a:t>
            </a:r>
            <a:r>
              <a:rPr lang="en-US" altLang="ja-JP" dirty="0" smtClean="0"/>
              <a:t>to lower </a:t>
            </a:r>
          </a:p>
          <a:p>
            <a:pPr lvl="0"/>
            <a:r>
              <a:rPr lang="en-US" altLang="ja-JP" dirty="0" smtClean="0"/>
              <a:t>the </a:t>
            </a:r>
            <a:r>
              <a:rPr lang="en-US" altLang="ja-JP" dirty="0" err="1" smtClean="0"/>
              <a:t>emittance</a:t>
            </a:r>
            <a:r>
              <a:rPr lang="en-US" altLang="ja-JP" dirty="0" smtClean="0"/>
              <a:t>. </a:t>
            </a:r>
            <a:endParaRPr lang="ja-JP" altLang="ja-JP" dirty="0" smtClean="0"/>
          </a:p>
          <a:p>
            <a:pPr lvl="0"/>
            <a:r>
              <a:rPr lang="en-US" altLang="ja-JP" dirty="0" smtClean="0"/>
              <a:t>CLIC would like (to continue) to work on </a:t>
            </a:r>
            <a:r>
              <a:rPr lang="en-US" altLang="ja-JP" b="1" dirty="0" smtClean="0"/>
              <a:t>ATF and transfer line tuning, including tuning of </a:t>
            </a:r>
          </a:p>
          <a:p>
            <a:pPr lvl="0"/>
            <a:r>
              <a:rPr lang="en-US" altLang="ja-JP" b="1" dirty="0" smtClean="0"/>
              <a:t>the damping ring</a:t>
            </a:r>
            <a:r>
              <a:rPr lang="en-US" altLang="ja-JP" dirty="0" smtClean="0"/>
              <a:t>. There is always the need for tuning the ring in order to maintain a small </a:t>
            </a:r>
          </a:p>
          <a:p>
            <a:pPr lvl="0"/>
            <a:r>
              <a:rPr lang="en-US" altLang="ja-JP" dirty="0" err="1" smtClean="0"/>
              <a:t>emittance</a:t>
            </a:r>
            <a:r>
              <a:rPr lang="en-US" altLang="ja-JP" dirty="0" smtClean="0"/>
              <a:t>. Feedback system can help for stabilization, e.g. orbit feedback.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proposed future CLIC contributions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838200"/>
            <a:ext cx="8534400" cy="45259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14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1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Ultra-low beta-function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Limited by QF1, CLIC considers providing one with larger aperture</a:t>
            </a:r>
          </a:p>
          <a:p>
            <a:pPr marL="514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1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 motion feedback/feed-forward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 motion sensors on each relevant magnet to predict beam orbit</a:t>
            </a:r>
          </a:p>
          <a:p>
            <a:pPr marL="563563" marR="0" lvl="1" indent="-563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1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of quadrupole stabilisation in ATF extraction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Could be best way to verify stabilisation performance with beam</a:t>
            </a:r>
          </a:p>
          <a:p>
            <a:pPr marL="514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1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Developing damping ring extraction kickers systems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Would need ATF3 to verify kicker performance</a:t>
            </a:r>
          </a:p>
          <a:p>
            <a:pPr marL="514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1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CSR induced beam instability in ATF-DR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Experiments to distinguish between theories</a:t>
            </a:r>
          </a:p>
          <a:p>
            <a:pPr marL="514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1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 optics, emittance tuning &amp; IBS studies</a:t>
            </a:r>
          </a:p>
          <a:p>
            <a:pPr marL="514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1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Superconducting</a:t>
            </a:r>
            <a:r>
              <a:rPr kumimoji="1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wiggler for ATF</a:t>
            </a:r>
          </a:p>
          <a:p>
            <a:pPr marL="514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1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BPM tests 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 main linac BPMs developed by FNAL tested at ATF2; more in future</a:t>
            </a:r>
          </a:p>
          <a:p>
            <a:pPr marL="5143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9"/>
              <a:tabLst/>
              <a:defRPr/>
            </a:pPr>
            <a:r>
              <a:rPr kumimoji="1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Contributions to ATF2/3 operation</a:t>
            </a:r>
            <a:endParaRPr kumimoji="1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8159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lvl="1" indent="-514350"/>
            <a:r>
              <a:rPr lang="en-US" altLang="ja-JP" sz="3600" b="1">
                <a:solidFill>
                  <a:srgbClr val="0000FF"/>
                </a:solidFill>
                <a:latin typeface="Calibri" pitchFamily="34" charset="0"/>
              </a:rPr>
              <a:t>5) CSR induced beam instability in ATF-DR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85800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34" charset="0"/>
              </a:rPr>
              <a:t>F. Zimmermann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096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>
                <a:solidFill>
                  <a:srgbClr val="000000"/>
                </a:solidFill>
              </a:rPr>
              <a:t>theoretical approaches / references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[1] G. Stupakov and S. Heifets, “Beam Instability and Microbunching due to Coherent Synchrotron Radiation,” PRST-AB 5, 054402 (2002); 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http://prst-ab.aps.org/pdf/PRSTAB/v5/i5/e054402</a:t>
            </a:r>
            <a:endParaRPr lang="en-US" altLang="ja-JP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altLang="ja-JP" sz="1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eaLnBrk="0" hangingPunct="0"/>
            <a:r>
              <a:rPr lang="en-US" altLang="ja-JP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[2] S. Heifets and G. Stupakov, “Single-mode Coherent Synchrotron Radiation Instability,” PRST-AB 6, 064401 (2003); 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http://prst-ab.aps.org/pdf/PRSTAB/v6/i6/e064401</a:t>
            </a:r>
            <a:endParaRPr lang="en-US" altLang="ja-JP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altLang="ja-JP" sz="1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eaLnBrk="0" hangingPunct="0"/>
            <a:r>
              <a:rPr lang="en-US" altLang="ja-JP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[3] K.L.F. Bane, Y. Cai, G. Stupakov, “Comparison of Simulation Codes for Microwave Instability in Bunched Beams,” Proc. </a:t>
            </a:r>
            <a:r>
              <a:rPr lang="fr-FR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IPAC’10, Kyoto Japan (2010) ; </a:t>
            </a:r>
            <a:r>
              <a:rPr lang="fr-FR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http://epaper.kek.jp/IPAC10/papers/tupd078.pdf</a:t>
            </a:r>
            <a:endParaRPr lang="fr-FR" sz="24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sz="1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eaLnBrk="0" hangingPunct="0"/>
            <a:r>
              <a:rPr lang="fr-FR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[4] D. Zhou et al, “CSR in the SuperKEKB Damping Ring,” IPAC’10 Kyoto (2010), </a:t>
            </a:r>
            <a:r>
              <a:rPr lang="fr-FR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http://epaper.kek.jp/IPAC10/papers/tupeb018.pdf</a:t>
            </a:r>
            <a:endParaRPr lang="fr-FR" sz="24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sz="1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eaLnBrk="0" hangingPunct="0"/>
            <a:r>
              <a:rPr lang="fr-FR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[5] F. Zimmermann, « 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Estimates of CSR Instability Thresholds for Various Storage Rings,” CERN ATS-Note-2010-049, CLIC-Note-861 (2010)</a:t>
            </a:r>
          </a:p>
          <a:p>
            <a:pPr eaLnBrk="0" hangingPunct="0"/>
            <a:endParaRPr lang="fr-FR" sz="24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fr-FR" sz="24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0" y="822325"/>
          <a:ext cx="9144000" cy="6035040"/>
        </p:xfrm>
        <a:graphic>
          <a:graphicData uri="http://schemas.openxmlformats.org/drawingml/2006/table">
            <a:tbl>
              <a:tblPr/>
              <a:tblGrid>
                <a:gridCol w="4708525"/>
                <a:gridCol w="2089150"/>
                <a:gridCol w="23463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ATF damping ring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nominal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lower energy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beam energy [GeV]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1.28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1.00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slip factor 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h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0.0019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rms momentum spread  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s</a:t>
                      </a:r>
                      <a:r>
                        <a:rPr kumimoji="0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d</a:t>
                      </a:r>
                      <a:r>
                        <a:rPr kumimoji="0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,rms 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[%]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0.06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0.047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bunch population [10</a:t>
                      </a:r>
                      <a:r>
                        <a:rPr kumimoji="0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9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circumference </a:t>
                      </a:r>
                      <a:r>
                        <a:rPr kumimoji="0" lang="en-US" altLang="ja-JP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C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 [m]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138.6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bending radius 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r 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[m]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5.73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vert. beam pipe radius </a:t>
                      </a:r>
                      <a:r>
                        <a:rPr kumimoji="0" lang="de-D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 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[cm]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1.2?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Stupakov-Heifets parameter 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L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339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906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r</a:t>
                      </a:r>
                      <a:r>
                        <a:rPr kumimoji="0" lang="en-US" altLang="ja-JP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/b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478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s</a:t>
                      </a:r>
                      <a:r>
                        <a:rPr kumimoji="0" lang="en-US" altLang="ja-JP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z 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[cm]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0.5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0.39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r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/(2 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L</a:t>
                      </a:r>
                      <a:r>
                        <a:rPr kumimoji="0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3/2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) [cm]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0.05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0.011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N</a:t>
                      </a:r>
                      <a:r>
                        <a:rPr kumimoji="0" lang="en-US" altLang="ja-JP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b</a:t>
                      </a:r>
                      <a:r>
                        <a:rPr kumimoji="0" lang="en-US" altLang="ja-JP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r</a:t>
                      </a:r>
                      <a:r>
                        <a:rPr kumimoji="0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/(        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s</a:t>
                      </a:r>
                      <a:r>
                        <a:rPr kumimoji="0" lang="en-US" altLang="ja-JP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z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s</a:t>
                      </a:r>
                      <a:r>
                        <a:rPr kumimoji="0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d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g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0.0015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0.0031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b</a:t>
                      </a:r>
                      <a:r>
                        <a:rPr kumimoji="0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x 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at bend</a:t>
                      </a:r>
                      <a:r>
                        <a:rPr kumimoji="0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[m]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5200" algn="ctr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e</a:t>
                      </a:r>
                      <a:r>
                        <a:rPr kumimoji="0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x 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[nm]	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~1.5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s</a:t>
                      </a:r>
                      <a:r>
                        <a:rPr kumimoji="0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x 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at bend</a:t>
                      </a:r>
                      <a:r>
                        <a:rPr kumimoji="0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[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m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m]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52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r</a:t>
                      </a:r>
                      <a:r>
                        <a:rPr kumimoji="0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4/3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/(s</a:t>
                      </a:r>
                      <a:r>
                        <a:rPr kumimoji="0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x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b</a:t>
                      </a:r>
                      <a:r>
                        <a:rPr kumimoji="0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x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)</a:t>
                      </a:r>
                      <a:r>
                        <a:rPr kumimoji="0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2/3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2990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3540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t</a:t>
                      </a:r>
                      <a:r>
                        <a:rPr kumimoji="0" lang="en-US" altLang="ja-JP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x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 [ms]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17.2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36.1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Q</a:t>
                      </a:r>
                      <a:r>
                        <a:rPr kumimoji="0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-0.0045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1.15x10</a:t>
                      </a:r>
                      <a:r>
                        <a:rPr kumimoji="0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10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4.3x10</a:t>
                      </a:r>
                      <a:r>
                        <a:rPr kumimoji="0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9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2.32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L</a:t>
                      </a:r>
                      <a:r>
                        <a:rPr kumimoji="0" lang="en-US" altLang="ja-JP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b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/r</a:t>
                      </a: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0.71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1.90</a:t>
                      </a: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149080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ja-JP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19800"/>
            <a:ext cx="565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24600"/>
            <a:ext cx="973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8159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lvl="1" indent="-514350"/>
            <a:r>
              <a:rPr lang="en-US" altLang="ja-JP" sz="3600" b="1">
                <a:solidFill>
                  <a:srgbClr val="0000FF"/>
                </a:solidFill>
                <a:latin typeface="Calibri" pitchFamily="34" charset="0"/>
              </a:rPr>
              <a:t>5) CSR induced beam instability in ATF-DR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3" name="Picture 3" descr="csr-threshol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162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6211888"/>
            <a:ext cx="8904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</a:rPr>
              <a:t>Note: Bane-Cai-Stupakov predict instability in a regime where it is excluded by Stupakov-Heifets</a:t>
            </a:r>
          </a:p>
          <a:p>
            <a:r>
              <a:rPr lang="en-US" altLang="ja-JP" sz="1600">
                <a:solidFill>
                  <a:srgbClr val="000000"/>
                </a:solidFill>
              </a:rPr>
              <a:t>Also note: ATF Damping Ring has initially operated at 0.96 GeV beam energy, in 1997 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629400" y="2209800"/>
            <a:ext cx="2074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bunch intensity 10</a:t>
            </a:r>
            <a:r>
              <a:rPr lang="en-US" altLang="ja-JP" baseline="30000">
                <a:solidFill>
                  <a:srgbClr val="000000"/>
                </a:solidFill>
              </a:rPr>
              <a:t>10</a:t>
            </a:r>
          </a:p>
          <a:p>
            <a:endParaRPr lang="en-US" altLang="ja-JP">
              <a:solidFill>
                <a:srgbClr val="000000"/>
              </a:solidFill>
            </a:endParaRPr>
          </a:p>
          <a:p>
            <a:r>
              <a:rPr lang="en-US" altLang="ja-JP">
                <a:solidFill>
                  <a:srgbClr val="000000"/>
                </a:solidFill>
              </a:rPr>
              <a:t>fully coupled</a:t>
            </a:r>
          </a:p>
          <a:p>
            <a:r>
              <a:rPr lang="en-US" altLang="ja-JP">
                <a:solidFill>
                  <a:srgbClr val="000000"/>
                </a:solidFill>
              </a:rPr>
              <a:t>to suppress IBS?</a:t>
            </a:r>
            <a:endParaRPr lang="en-US" altLang="ja-JP" baseline="300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8159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lvl="1" indent="-514350"/>
            <a:r>
              <a:rPr lang="en-US" altLang="ja-JP" sz="3600" b="1">
                <a:solidFill>
                  <a:srgbClr val="0000FF"/>
                </a:solidFill>
                <a:latin typeface="Calibri" pitchFamily="34" charset="0"/>
              </a:rPr>
              <a:t>5) CSR induced beam instability in ATF-DR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144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>
                <a:solidFill>
                  <a:srgbClr val="000000"/>
                </a:solidFill>
              </a:rPr>
              <a:t>lowering ATF beam energy </a:t>
            </a:r>
            <a:r>
              <a:rPr lang="en-US" altLang="ja-JP" sz="2800" b="1">
                <a:solidFill>
                  <a:srgbClr val="000000"/>
                </a:solidFill>
                <a:latin typeface="Calibri" pitchFamily="34" charset="0"/>
              </a:rPr>
              <a:t>→</a:t>
            </a:r>
            <a:r>
              <a:rPr lang="en-US" altLang="ja-JP" sz="2800" b="1">
                <a:solidFill>
                  <a:srgbClr val="000000"/>
                </a:solidFill>
              </a:rPr>
              <a:t> CSR instability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0"/>
            <a:ext cx="8833765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ATF</a:t>
            </a:r>
            <a:r>
              <a:rPr lang="ja-JP" altLang="en-US" sz="2400" b="1" dirty="0" smtClean="0"/>
              <a:t>が</a:t>
            </a:r>
            <a:r>
              <a:rPr lang="en-US" altLang="ja-JP" sz="2400" b="1" dirty="0" smtClean="0"/>
              <a:t>JFY2012</a:t>
            </a:r>
            <a:r>
              <a:rPr lang="ja-JP" altLang="en-US" sz="2400" b="1" dirty="0" smtClean="0"/>
              <a:t>中</a:t>
            </a:r>
            <a:r>
              <a:rPr lang="ja-JP" altLang="en-US" sz="2400" b="1" dirty="0" smtClean="0"/>
              <a:t>に</a:t>
            </a:r>
            <a:r>
              <a:rPr lang="ja-JP" altLang="en-US" sz="2400" b="1" dirty="0" smtClean="0"/>
              <a:t>達成するべき項目（将来計画の前提条件）</a:t>
            </a:r>
            <a:endParaRPr lang="en-US" altLang="ja-JP" sz="2400" b="1" dirty="0" smtClean="0"/>
          </a:p>
          <a:p>
            <a:endParaRPr kumimoji="1" lang="en-US" altLang="ja-JP" sz="2400" b="1" dirty="0"/>
          </a:p>
          <a:p>
            <a:r>
              <a:rPr kumimoji="1" lang="en-US" altLang="ja-JP" sz="2400" dirty="0" smtClean="0"/>
              <a:t>1.3GeV Linear Accelerator (ATF </a:t>
            </a:r>
            <a:r>
              <a:rPr kumimoji="1" lang="en-US" altLang="ja-JP" sz="2400" dirty="0" err="1" smtClean="0"/>
              <a:t>Linac</a:t>
            </a:r>
            <a:r>
              <a:rPr kumimoji="1" lang="en-US" altLang="ja-JP" sz="2400" dirty="0" smtClean="0"/>
              <a:t>) :</a:t>
            </a:r>
          </a:p>
          <a:p>
            <a:r>
              <a:rPr lang="en-US" altLang="ja-JP" sz="2400" dirty="0" err="1" smtClean="0"/>
              <a:t>Upto</a:t>
            </a:r>
            <a:r>
              <a:rPr lang="en-US" altLang="ja-JP" sz="2400" dirty="0" smtClean="0"/>
              <a:t> 6.5Hz beam operation, 60mA/pulse multi-bunch beam injection</a:t>
            </a:r>
          </a:p>
          <a:p>
            <a:r>
              <a:rPr lang="en-US" altLang="ja-JP" sz="2400" dirty="0" smtClean="0"/>
              <a:t>o</a:t>
            </a:r>
            <a:r>
              <a:rPr kumimoji="1" lang="en-US" altLang="ja-JP" sz="2400" dirty="0" smtClean="0"/>
              <a:t>r </a:t>
            </a:r>
            <a:r>
              <a:rPr kumimoji="1" lang="en-US" altLang="ja-JP" sz="2400" dirty="0" smtClean="0"/>
              <a:t>more</a:t>
            </a:r>
          </a:p>
          <a:p>
            <a:r>
              <a:rPr lang="en-US" altLang="ja-JP" sz="2400" dirty="0" smtClean="0"/>
              <a:t>Stable 100% injection efficiency</a:t>
            </a:r>
          </a:p>
          <a:p>
            <a:endParaRPr kumimoji="1" lang="en-US" altLang="ja-JP" sz="2400" dirty="0"/>
          </a:p>
          <a:p>
            <a:r>
              <a:rPr lang="en-US" altLang="ja-JP" sz="2400" dirty="0" smtClean="0"/>
              <a:t>1.3GeV DR (ATF DR) :</a:t>
            </a:r>
          </a:p>
          <a:p>
            <a:r>
              <a:rPr kumimoji="1" lang="en-US" altLang="ja-JP" sz="2400" dirty="0" smtClean="0"/>
              <a:t>200mA beam storage operation with 3 train (</a:t>
            </a:r>
            <a:r>
              <a:rPr kumimoji="1" lang="ja-JP" altLang="en-US" sz="2400" dirty="0" smtClean="0"/>
              <a:t>リングの真空レベルを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徹底的に改善するべし</a:t>
            </a:r>
            <a:r>
              <a:rPr kumimoji="1" lang="en-US" altLang="ja-JP" sz="2400" dirty="0" smtClean="0"/>
              <a:t>)</a:t>
            </a:r>
          </a:p>
          <a:p>
            <a:r>
              <a:rPr lang="en-US" altLang="ja-JP" sz="2400" dirty="0" smtClean="0"/>
              <a:t>1 or 2pm vertical </a:t>
            </a:r>
            <a:r>
              <a:rPr lang="en-US" altLang="ja-JP" sz="2400" dirty="0" err="1" smtClean="0"/>
              <a:t>emittance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Stable 3 bunches/train extraction </a:t>
            </a:r>
          </a:p>
          <a:p>
            <a:r>
              <a:rPr lang="en-US" altLang="ja-JP" sz="2400" dirty="0" smtClean="0"/>
              <a:t>Stable single bunch extraction with reputation rate 6.5Hz</a:t>
            </a:r>
          </a:p>
          <a:p>
            <a:r>
              <a:rPr kumimoji="1" lang="en-US" altLang="ja-JP" sz="2400" dirty="0" smtClean="0"/>
              <a:t>Beam orbit stability less than a few microns vertically 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ATF2 beam line:</a:t>
            </a:r>
          </a:p>
          <a:p>
            <a:r>
              <a:rPr lang="en-US" altLang="ja-JP" sz="2400" dirty="0" smtClean="0"/>
              <a:t>Demonstration of 37nm beam focusing at IP</a:t>
            </a:r>
          </a:p>
          <a:p>
            <a:r>
              <a:rPr lang="en-US" altLang="ja-JP" sz="2400" dirty="0" smtClean="0"/>
              <a:t>Beam orbit stability within ~10nm by FONT at </a:t>
            </a:r>
            <a:r>
              <a:rPr lang="en-US" altLang="ja-JP" sz="2400" dirty="0" smtClean="0"/>
              <a:t>IP</a:t>
            </a:r>
            <a:endParaRPr lang="ja-JP" altLang="en-US" sz="2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0"/>
            <a:ext cx="8891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5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.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Non linear QED Physics (from high field physics to Vacuum science).</a:t>
            </a:r>
            <a:endParaRPr lang="ja-JP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Need 10Hz, 200TW laser at ATF2,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high-field physics at ATF2</a:t>
            </a:r>
            <a:endParaRPr lang="ja-JP" altLang="ja-JP" sz="24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72362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4"/>
            <a:ext cx="9144000" cy="667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67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260648"/>
            <a:ext cx="8374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6.</a:t>
            </a:r>
            <a:r>
              <a:rPr lang="en-US" altLang="ja-JP" sz="2400" dirty="0" smtClean="0">
                <a:solidFill>
                  <a:srgbClr val="FF0000"/>
                </a:solidFill>
              </a:rPr>
              <a:t> Using 200TW laser, we will study to generate 10Hz, 10fsec,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300pC and 1.5GeV electron beam generation stability, then study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high field acceleration of 10fsec beam. (2013 to 2017)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69532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77119"/>
            <a:ext cx="6304037" cy="368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09" y="0"/>
            <a:ext cx="892019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88640"/>
            <a:ext cx="805682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7.</a:t>
            </a:r>
            <a:r>
              <a:rPr lang="en-US" altLang="ja-JP" sz="2400" dirty="0" smtClean="0">
                <a:solidFill>
                  <a:srgbClr val="FF0000"/>
                </a:solidFill>
              </a:rPr>
              <a:t> Beam acceleration by THz microwave</a:t>
            </a:r>
          </a:p>
          <a:p>
            <a:endParaRPr lang="en-US" altLang="ja-JP" sz="1400" dirty="0" smtClean="0">
              <a:solidFill>
                <a:srgbClr val="FF0000"/>
              </a:solidFill>
            </a:endParaRPr>
          </a:p>
          <a:p>
            <a:r>
              <a:rPr lang="en-US" altLang="ja-JP" sz="3200" b="1" dirty="0" smtClean="0">
                <a:solidFill>
                  <a:srgbClr val="002060"/>
                </a:solidFill>
              </a:rPr>
              <a:t>Overall the scope of ATF-2 will be significantly </a:t>
            </a:r>
          </a:p>
          <a:p>
            <a:r>
              <a:rPr lang="en-US" altLang="ja-JP" sz="3200" b="1" dirty="0" smtClean="0">
                <a:solidFill>
                  <a:srgbClr val="002060"/>
                </a:solidFill>
              </a:rPr>
              <a:t>widened with above new research items.</a:t>
            </a:r>
            <a:endParaRPr lang="ja-JP" altLang="ja-JP" sz="3200" b="1" dirty="0" smtClean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988840"/>
            <a:ext cx="889160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1.</a:t>
            </a:r>
            <a:r>
              <a:rPr lang="en-US" altLang="ja-JP" sz="2400" dirty="0" smtClean="0">
                <a:solidFill>
                  <a:srgbClr val="FF0000"/>
                </a:solidFill>
              </a:rPr>
              <a:t> Super-FQ R&amp;D to make smaller beam size (less than ~20nm). 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2.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Nano</a:t>
            </a:r>
            <a:r>
              <a:rPr lang="en-US" altLang="ja-JP" sz="2400" dirty="0" smtClean="0">
                <a:solidFill>
                  <a:srgbClr val="FF0000"/>
                </a:solidFill>
              </a:rPr>
              <a:t> beam orbit control (Font study extension). in-kind 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contribution </a:t>
            </a:r>
            <a:r>
              <a:rPr lang="en-US" altLang="ja-JP" sz="2400" dirty="0" smtClean="0">
                <a:solidFill>
                  <a:srgbClr val="FF0000"/>
                </a:solidFill>
              </a:rPr>
              <a:t>/3 years (2013-2015</a:t>
            </a:r>
            <a:r>
              <a:rPr lang="en-US" altLang="ja-JP" sz="2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3.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Gamma-Gamma laser system R&amp;D. (2013-2017) 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(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Gamma-gamma collider R&amp;D)</a:t>
            </a:r>
            <a:endParaRPr lang="ja-JP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4.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CLIC related issues</a:t>
            </a:r>
            <a:endParaRPr lang="ja-JP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5.</a:t>
            </a:r>
            <a:r>
              <a:rPr lang="en-US" altLang="ja-JP" sz="2400" dirty="0" smtClean="0">
                <a:solidFill>
                  <a:srgbClr val="FF0000"/>
                </a:solidFill>
              </a:rPr>
              <a:t> Non linear QED Physics (from high field physics to Vacuum science).</a:t>
            </a:r>
            <a:endParaRPr lang="ja-JP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Need 10Hz, 200TW laser at ATF2,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high-field physics at ATF2</a:t>
            </a:r>
            <a:endParaRPr lang="ja-JP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6.</a:t>
            </a:r>
            <a:r>
              <a:rPr lang="en-US" altLang="ja-JP" sz="2400" dirty="0" smtClean="0">
                <a:solidFill>
                  <a:srgbClr val="FF0000"/>
                </a:solidFill>
              </a:rPr>
              <a:t> Using 200TW laser, we will study to generate 10Hz, 10fsec, 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300pC </a:t>
            </a:r>
            <a:r>
              <a:rPr lang="en-US" altLang="ja-JP" sz="2400" dirty="0" smtClean="0">
                <a:solidFill>
                  <a:srgbClr val="FF0000"/>
                </a:solidFill>
              </a:rPr>
              <a:t>and 1.5GeV electron </a:t>
            </a:r>
            <a:r>
              <a:rPr lang="en-US" altLang="ja-JP" sz="2400" dirty="0" smtClean="0">
                <a:solidFill>
                  <a:srgbClr val="FF0000"/>
                </a:solidFill>
              </a:rPr>
              <a:t>beam </a:t>
            </a:r>
            <a:r>
              <a:rPr lang="en-US" altLang="ja-JP" sz="2400" dirty="0" smtClean="0">
                <a:solidFill>
                  <a:srgbClr val="FF0000"/>
                </a:solidFill>
              </a:rPr>
              <a:t>generation stability, then study 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high </a:t>
            </a:r>
            <a:r>
              <a:rPr lang="en-US" altLang="ja-JP" sz="2400" dirty="0" smtClean="0">
                <a:solidFill>
                  <a:srgbClr val="FF0000"/>
                </a:solidFill>
              </a:rPr>
              <a:t>field acceleration of 10fsec beam. (2013 to 2017</a:t>
            </a:r>
            <a:r>
              <a:rPr lang="en-US" altLang="ja-JP" sz="2400" dirty="0" smtClean="0">
                <a:solidFill>
                  <a:srgbClr val="FF0000"/>
                </a:solidFill>
              </a:rPr>
              <a:t>)</a:t>
            </a:r>
            <a:endParaRPr lang="ja-JP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7.</a:t>
            </a:r>
            <a:r>
              <a:rPr lang="en-US" altLang="ja-JP" sz="2400" dirty="0" smtClean="0">
                <a:solidFill>
                  <a:srgbClr val="FF0000"/>
                </a:solidFill>
              </a:rPr>
              <a:t> Beam acceleration by THz </a:t>
            </a:r>
            <a:r>
              <a:rPr lang="en-US" altLang="ja-JP" sz="2400" dirty="0" smtClean="0">
                <a:solidFill>
                  <a:srgbClr val="FF0000"/>
                </a:solidFill>
              </a:rPr>
              <a:t>microwave</a:t>
            </a:r>
            <a:endParaRPr lang="ja-JP" altLang="ja-JP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04664"/>
            <a:ext cx="902202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Guideline of research programs for ATF international collaboration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After 2012, it is expected that ATF will need to be motivated </a:t>
            </a:r>
            <a:r>
              <a:rPr lang="en-US" altLang="ja-JP" sz="2400" dirty="0" smtClean="0">
                <a:solidFill>
                  <a:srgbClr val="FF0000"/>
                </a:solidFill>
              </a:rPr>
              <a:t>not only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by linear colliders, but also by other science</a:t>
            </a:r>
            <a:r>
              <a:rPr lang="en-US" altLang="ja-JP" sz="2400" dirty="0" smtClean="0"/>
              <a:t>. Moreover, the funding </a:t>
            </a:r>
          </a:p>
          <a:p>
            <a:r>
              <a:rPr lang="en-US" altLang="ja-JP" sz="2400" dirty="0" smtClean="0"/>
              <a:t>for linear collider R&amp;D at KEK will probably not be enough to fully </a:t>
            </a:r>
          </a:p>
          <a:p>
            <a:r>
              <a:rPr lang="en-US" altLang="ja-JP" sz="2400" dirty="0" smtClean="0"/>
              <a:t>support ATF operation as now.</a:t>
            </a:r>
            <a:r>
              <a:rPr lang="ja-JP" altLang="en-US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Global international collaboration is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much desired. </a:t>
            </a:r>
            <a:r>
              <a:rPr lang="en-US" altLang="ja-JP" sz="2400" dirty="0" smtClean="0"/>
              <a:t>The extension of ATF/ATF2 beyond 2012, together with </a:t>
            </a:r>
          </a:p>
          <a:p>
            <a:r>
              <a:rPr lang="en-US" altLang="ja-JP" sz="2400" dirty="0" smtClean="0"/>
              <a:t>STF, and the new organization for these projects is </a:t>
            </a:r>
            <a:r>
              <a:rPr lang="en-US" altLang="ja-JP" sz="2400" dirty="0" smtClean="0">
                <a:solidFill>
                  <a:srgbClr val="FF0000"/>
                </a:solidFill>
              </a:rPr>
              <a:t>part of KEK’s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“pre-ILC plan”.</a:t>
            </a:r>
            <a:endParaRPr lang="ja-JP" altLang="en-US" sz="2400" dirty="0" smtClean="0">
              <a:solidFill>
                <a:srgbClr val="FF0000"/>
              </a:solidFill>
            </a:endParaRPr>
          </a:p>
          <a:p>
            <a:endParaRPr lang="en-US" altLang="ja-JP" sz="2400" dirty="0" smtClean="0"/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Following is rough guideline as the consensus of KEK ATF team and 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ILC group.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R&amp;D contribution to LC   ~70%,  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Application of advanced accelerator technologies to another field ~30%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60648"/>
            <a:ext cx="903112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High quality scientific proposals can be expected to mitigate future </a:t>
            </a:r>
          </a:p>
          <a:p>
            <a:r>
              <a:rPr lang="en-US" altLang="ja-JP" sz="2400" dirty="0" smtClean="0"/>
              <a:t>funding problems and influence discussions of other changes. Two </a:t>
            </a:r>
          </a:p>
          <a:p>
            <a:r>
              <a:rPr lang="en-US" altLang="ja-JP" sz="2400" dirty="0" smtClean="0"/>
              <a:t>funding contracts were applied for by KEK, to the MEXT (Non-linear </a:t>
            </a:r>
          </a:p>
          <a:p>
            <a:r>
              <a:rPr lang="en-US" altLang="ja-JP" sz="2400" dirty="0" smtClean="0"/>
              <a:t>QED physics ) and to the JSPS </a:t>
            </a:r>
            <a:r>
              <a:rPr lang="en-US" altLang="ja-JP" sz="2400" dirty="0" smtClean="0"/>
              <a:t>(THz </a:t>
            </a:r>
            <a:r>
              <a:rPr lang="en-US" altLang="ja-JP" sz="2400" dirty="0" smtClean="0"/>
              <a:t>table-top FEL). If approved, major </a:t>
            </a:r>
            <a:endParaRPr lang="en-US" altLang="ja-JP" sz="2400" dirty="0" smtClean="0"/>
          </a:p>
          <a:p>
            <a:r>
              <a:rPr lang="en-US" altLang="ja-JP" sz="2400" dirty="0" smtClean="0"/>
              <a:t>resources </a:t>
            </a:r>
            <a:r>
              <a:rPr lang="en-US" altLang="ja-JP" sz="2400" dirty="0" smtClean="0"/>
              <a:t>for new </a:t>
            </a:r>
            <a:r>
              <a:rPr lang="en-US" altLang="ja-JP" sz="2400" dirty="0" smtClean="0"/>
              <a:t>proposals will </a:t>
            </a:r>
            <a:r>
              <a:rPr lang="en-US" altLang="ja-JP" sz="2400" dirty="0" smtClean="0"/>
              <a:t>be provided for new equipment and </a:t>
            </a:r>
            <a:endParaRPr lang="en-US" altLang="ja-JP" sz="2400" dirty="0" smtClean="0"/>
          </a:p>
          <a:p>
            <a:r>
              <a:rPr lang="en-US" altLang="ja-JP" sz="2400" dirty="0" smtClean="0"/>
              <a:t>upgrading </a:t>
            </a:r>
            <a:r>
              <a:rPr lang="en-US" altLang="ja-JP" sz="2400" dirty="0" smtClean="0"/>
              <a:t>of the ATF facility </a:t>
            </a:r>
            <a:r>
              <a:rPr lang="en-US" altLang="ja-JP" sz="2400" dirty="0" smtClean="0"/>
              <a:t>during </a:t>
            </a:r>
            <a:r>
              <a:rPr lang="en-US" altLang="ja-JP" sz="2400" dirty="0" smtClean="0"/>
              <a:t>2011-2015, including also </a:t>
            </a:r>
            <a:endParaRPr lang="en-US" altLang="ja-JP" sz="2400" dirty="0" smtClean="0"/>
          </a:p>
          <a:p>
            <a:r>
              <a:rPr lang="en-US" altLang="ja-JP" sz="2400" dirty="0" smtClean="0"/>
              <a:t>contributions </a:t>
            </a:r>
            <a:r>
              <a:rPr lang="en-US" altLang="ja-JP" sz="2400" dirty="0" smtClean="0"/>
              <a:t>to continue ATF </a:t>
            </a:r>
            <a:r>
              <a:rPr lang="en-US" altLang="ja-JP" sz="2400" dirty="0" smtClean="0"/>
              <a:t>operation</a:t>
            </a:r>
            <a:r>
              <a:rPr lang="en-US" altLang="ja-JP" sz="2400" dirty="0" smtClean="0"/>
              <a:t>. </a:t>
            </a:r>
            <a:endParaRPr lang="en-US" altLang="ja-JP" dirty="0" smtClean="0"/>
          </a:p>
          <a:p>
            <a:endParaRPr lang="en-US" altLang="ja-JP" sz="2400" dirty="0" smtClean="0"/>
          </a:p>
          <a:p>
            <a:r>
              <a:rPr lang="en-US" altLang="ja-JP" sz="2400" u="sng" dirty="0" smtClean="0"/>
              <a:t>Approval process</a:t>
            </a:r>
            <a:r>
              <a:rPr lang="en-US" altLang="ja-JP" sz="2400" dirty="0" smtClean="0"/>
              <a:t>; </a:t>
            </a:r>
            <a:r>
              <a:rPr lang="en-US" altLang="ja-JP" sz="2400" dirty="0" smtClean="0">
                <a:solidFill>
                  <a:srgbClr val="FF0000"/>
                </a:solidFill>
              </a:rPr>
              <a:t>first submit the draft to 11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th</a:t>
            </a:r>
            <a:r>
              <a:rPr lang="en-US" altLang="ja-JP" sz="2400" dirty="0" smtClean="0">
                <a:solidFill>
                  <a:srgbClr val="FF0000"/>
                </a:solidFill>
              </a:rPr>
              <a:t> TB meeting</a:t>
            </a:r>
            <a:r>
              <a:rPr lang="en-US" altLang="ja-JP" sz="2400" dirty="0" smtClean="0"/>
              <a:t>, </a:t>
            </a:r>
            <a:r>
              <a:rPr lang="en-US" altLang="ja-JP" sz="2400" dirty="0" smtClean="0">
                <a:solidFill>
                  <a:srgbClr val="0070C0"/>
                </a:solidFill>
              </a:rPr>
              <a:t>second </a:t>
            </a:r>
          </a:p>
          <a:p>
            <a:r>
              <a:rPr lang="en-US" altLang="ja-JP" sz="2400" dirty="0" smtClean="0">
                <a:solidFill>
                  <a:srgbClr val="0070C0"/>
                </a:solidFill>
              </a:rPr>
              <a:t>modify it according to TB comments,</a:t>
            </a:r>
            <a:r>
              <a:rPr lang="en-US" altLang="ja-JP" sz="2400" dirty="0" smtClean="0"/>
              <a:t> then submit the modified </a:t>
            </a:r>
          </a:p>
          <a:p>
            <a:r>
              <a:rPr lang="en-US" altLang="ja-JP" sz="2400" dirty="0" smtClean="0"/>
              <a:t>proposal to 6</a:t>
            </a:r>
            <a:r>
              <a:rPr lang="en-US" altLang="ja-JP" sz="2400" baseline="30000" dirty="0" smtClean="0"/>
              <a:t>th</a:t>
            </a:r>
            <a:r>
              <a:rPr lang="en-US" altLang="ja-JP" sz="2400" dirty="0" smtClean="0"/>
              <a:t> ICB in March 2011. After that, we have to submit final </a:t>
            </a:r>
          </a:p>
          <a:p>
            <a:r>
              <a:rPr lang="en-US" altLang="ja-JP" sz="2400" dirty="0" smtClean="0"/>
              <a:t>proposal to KEK directorates in May 2011. The approval process at KEK </a:t>
            </a:r>
          </a:p>
          <a:p>
            <a:r>
              <a:rPr lang="en-US" altLang="ja-JP" sz="2400" dirty="0" smtClean="0"/>
              <a:t>will take several months, finally KEK directorates will give us their </a:t>
            </a:r>
          </a:p>
          <a:p>
            <a:r>
              <a:rPr lang="en-US" altLang="ja-JP" sz="2400" dirty="0" smtClean="0"/>
              <a:t>conclusion to ATF International collaboration team.</a:t>
            </a:r>
            <a:endParaRPr lang="ja-JP" altLang="ja-JP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graphicFrame>
        <p:nvGraphicFramePr>
          <p:cNvPr id="3" name="Group 2"/>
          <p:cNvGraphicFramePr>
            <a:graphicFrameLocks noGrp="1"/>
          </p:cNvGraphicFramePr>
          <p:nvPr/>
        </p:nvGraphicFramePr>
        <p:xfrm>
          <a:off x="457200" y="609600"/>
          <a:ext cx="8001000" cy="5786756"/>
        </p:xfrm>
        <a:graphic>
          <a:graphicData uri="http://schemas.openxmlformats.org/drawingml/2006/table">
            <a:tbl>
              <a:tblPr/>
              <a:tblGrid>
                <a:gridCol w="2511425"/>
                <a:gridCol w="1298575"/>
                <a:gridCol w="1295400"/>
                <a:gridCol w="1447800"/>
                <a:gridCol w="144780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Nominal RDR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SB2009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RDR Low 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New low charge 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E</a:t>
                      </a:r>
                      <a:r>
                        <a:rPr kumimoji="0" lang="de-DE" altLang="zh-CN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cm</a:t>
                      </a: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(GeV)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500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500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500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Ne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2×10</a:t>
                      </a:r>
                      <a:r>
                        <a:rPr kumimoji="0" lang="de-DE" altLang="zh-CN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2×10</a:t>
                      </a:r>
                      <a:r>
                        <a:rPr kumimoji="0" lang="de-DE" altLang="zh-CN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1.0×10</a:t>
                      </a:r>
                      <a:r>
                        <a:rPr kumimoji="0" lang="de-DE" altLang="zh-CN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1.0×10</a:t>
                      </a:r>
                      <a:r>
                        <a:rPr kumimoji="0" lang="de-DE" altLang="zh-CN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</a:t>
                      </a:r>
                      <a:r>
                        <a:rPr kumimoji="0" lang="de-DE" altLang="zh-CN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rep</a:t>
                      </a: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(Hz)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r>
                        <a:rPr kumimoji="0" lang="de-DE" altLang="zh-CN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2625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1320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5640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2625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</a:t>
                      </a:r>
                      <a:r>
                        <a:rPr kumimoji="0" lang="de-DE" altLang="zh-CN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</a:t>
                      </a: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(MW)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10.5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5.3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11.3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5.37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de-DE" altLang="zh-CN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 (mm)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11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12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de-DE" altLang="zh-CN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y</a:t>
                      </a: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 (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</a:t>
                      </a: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400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200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200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166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</a:t>
                      </a:r>
                      <a:r>
                        <a:rPr kumimoji="0" lang="en-US" altLang="zh-CN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x </a:t>
                      </a: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(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</a:t>
                      </a: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</a:t>
                      </a:r>
                      <a:r>
                        <a:rPr kumimoji="0" lang="en-US" altLang="zh-CN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 (nm)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36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altLang="zh-CN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 (nm)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639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474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495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404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altLang="zh-CN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 (nm)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5.7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3.8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 3.5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2.0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altLang="zh-CN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z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(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</a:t>
                      </a: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300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300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</a:t>
                      </a: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  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150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166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altLang="zh-CN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0.031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0.056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0.0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26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0.0241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r>
                        <a:rPr kumimoji="0" lang="en-US" altLang="zh-CN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1.3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1.74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0.832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1.01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Dy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19.0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38.4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Arial Unicode MS" pitchFamily="50" charset="-128"/>
                          <a:cs typeface="Arial Unicode MS" pitchFamily="50" charset="-128"/>
                        </a:rPr>
                        <a:t>10.0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24.0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H</a:t>
                      </a:r>
                      <a:r>
                        <a:rPr kumimoji="0" lang="en-US" altLang="zh-CN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1.74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1.63?</a:t>
                      </a:r>
                      <a:endParaRPr kumimoji="0" lang="de-DE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1.56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1.6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Symbol" pitchFamily="18" charset="2"/>
                        </a:rPr>
                        <a:t>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(rad)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0.00036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0.00048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0.00023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0.00029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</a:t>
                      </a:r>
                      <a:r>
                        <a:rPr kumimoji="0" lang="en-US" altLang="zh-CN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had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1.1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3.6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0.66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Trav. focus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Yes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 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L</a:t>
                      </a:r>
                      <a:r>
                        <a:rPr kumimoji="0" lang="en-US" altLang="zh-CN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(cm</a:t>
                      </a:r>
                      <a:r>
                        <a:rPr kumimoji="0" lang="en-US" altLang="zh-CN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-2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zh-CN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-1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)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2.0×10</a:t>
                      </a:r>
                      <a:r>
                        <a:rPr kumimoji="0" lang="en-US" altLang="zh-CN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CC99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34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99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1.9×10</a:t>
                      </a:r>
                      <a:r>
                        <a:rPr kumimoji="0" lang="en-US" altLang="zh-CN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34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2.0×10</a:t>
                      </a:r>
                      <a:r>
                        <a:rPr kumimoji="0" lang="en-US" altLang="zh-CN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34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2.0×10</a:t>
                      </a:r>
                      <a:r>
                        <a:rPr kumimoji="0" lang="en-US" altLang="zh-CN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34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13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C0066"/>
                </a:solidFill>
                <a:latin typeface="Comic Sans MS" pitchFamily="66" charset="0"/>
              </a:rPr>
              <a:t>Beam </a:t>
            </a:r>
            <a:r>
              <a:rPr lang="en-US" altLang="zh-CN" sz="3200" b="1" dirty="0" smtClean="0">
                <a:solidFill>
                  <a:srgbClr val="CC0066"/>
                </a:solidFill>
                <a:latin typeface="Comic Sans MS" pitchFamily="66" charset="0"/>
              </a:rPr>
              <a:t>parameters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</a:rPr>
              <a:t>(Interesting New parameters)</a:t>
            </a:r>
            <a:endParaRPr lang="en-US" altLang="zh-CN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836712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1.</a:t>
            </a:r>
            <a:r>
              <a:rPr lang="en-US" altLang="ja-JP" sz="2800" dirty="0" smtClean="0">
                <a:solidFill>
                  <a:srgbClr val="FF0000"/>
                </a:solidFill>
              </a:rPr>
              <a:t> Super-FQ R&amp;D to make smaller beam size (less than ~20nm). </a:t>
            </a:r>
          </a:p>
          <a:p>
            <a:pPr lvl="1"/>
            <a:r>
              <a:rPr lang="en-US" altLang="ja-JP" sz="2400" dirty="0" smtClean="0"/>
              <a:t>Demonstration of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compact final focus &amp; BDS tuning </a:t>
            </a:r>
          </a:p>
          <a:p>
            <a:pPr lvl="1"/>
            <a:r>
              <a:rPr lang="en-US" altLang="ja-JP" sz="2400" dirty="0" smtClean="0"/>
              <a:t>are critical issues for CLIC and ILC and </a:t>
            </a:r>
          </a:p>
          <a:p>
            <a:pPr lvl="1"/>
            <a:r>
              <a:rPr lang="en-US" altLang="ja-JP" sz="2400" dirty="0" smtClean="0"/>
              <a:t>ATF2 experience invaluable</a:t>
            </a:r>
          </a:p>
          <a:p>
            <a:endParaRPr lang="en-US" altLang="ja-JP" sz="2800" b="1" dirty="0" smtClean="0">
              <a:solidFill>
                <a:srgbClr val="FF0000"/>
              </a:solidFill>
            </a:endParaRPr>
          </a:p>
          <a:p>
            <a:endParaRPr lang="en-US" altLang="ja-JP" sz="2800" b="1" dirty="0" smtClean="0">
              <a:solidFill>
                <a:srgbClr val="FF0000"/>
              </a:solidFill>
            </a:endParaRPr>
          </a:p>
          <a:p>
            <a:r>
              <a:rPr lang="en-US" altLang="ja-JP" sz="2800" b="1" dirty="0" smtClean="0">
                <a:solidFill>
                  <a:srgbClr val="FF0000"/>
                </a:solidFill>
              </a:rPr>
              <a:t>2.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Nano</a:t>
            </a:r>
            <a:r>
              <a:rPr lang="en-US" altLang="ja-JP" sz="2800" dirty="0" smtClean="0">
                <a:solidFill>
                  <a:srgbClr val="FF0000"/>
                </a:solidFill>
              </a:rPr>
              <a:t> beam orbit control (Font study extension). in-kind contribution /3 years (2013-2015</a:t>
            </a:r>
            <a:r>
              <a:rPr lang="en-US" altLang="ja-JP" sz="2800" dirty="0" smtClean="0">
                <a:solidFill>
                  <a:srgbClr val="FF0000"/>
                </a:solidFill>
              </a:rPr>
              <a:t>)</a:t>
            </a:r>
          </a:p>
          <a:p>
            <a:endParaRPr lang="en-US" altLang="ja-JP" sz="2400" dirty="0" smtClean="0"/>
          </a:p>
          <a:p>
            <a:endParaRPr lang="ja-JP" altLang="ja-JP" sz="2800" dirty="0" smtClean="0">
              <a:solidFill>
                <a:srgbClr val="FF0000"/>
              </a:solidFill>
            </a:endParaRPr>
          </a:p>
          <a:p>
            <a:endParaRPr lang="ja-JP" altLang="ja-JP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838200"/>
            <a:ext cx="7215188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602" rIns="0" bIns="0" anchor="ctr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</a:pPr>
            <a:r>
              <a:rPr lang="en-US" altLang="ja-JP" sz="2900" b="1">
                <a:solidFill>
                  <a:srgbClr val="000000"/>
                </a:solidFill>
                <a:latin typeface="Calibri" pitchFamily="34" charset="0"/>
              </a:rPr>
              <a:t>motivation</a:t>
            </a:r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0" y="1371600"/>
          <a:ext cx="5638800" cy="2256848"/>
        </p:xfrm>
        <a:graphic>
          <a:graphicData uri="http://schemas.openxmlformats.org/drawingml/2006/table">
            <a:tbl>
              <a:tblPr/>
              <a:tblGrid>
                <a:gridCol w="2013857"/>
                <a:gridCol w="966651"/>
                <a:gridCol w="1324858"/>
                <a:gridCol w="1333434"/>
              </a:tblGrid>
              <a:tr h="4450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project</a:t>
                      </a:r>
                    </a:p>
                  </a:txBody>
                  <a:tcPr marL="90000" marR="90000" marT="335700" marB="46800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*[m]</a:t>
                      </a:r>
                    </a:p>
                  </a:txBody>
                  <a:tcPr marL="90000" marR="90000" marT="335700" marB="46800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ea typeface="DejaVu LGC Sans" charset="0"/>
                          <a:cs typeface="DejaVu LGC Sans" charset="0"/>
                        </a:rPr>
                        <a:t>b</a:t>
                      </a:r>
                      <a:r>
                        <a:rPr kumimoji="0" lang="en-US" sz="2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* [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ea typeface="DejaVu LGC Sans" charset="0"/>
                          <a:cs typeface="DejaVu LGC Sans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m]</a:t>
                      </a:r>
                    </a:p>
                  </a:txBody>
                  <a:tcPr marL="81638" marR="81638" marT="63879" marB="42456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ea typeface="DejaVu LGC Sans" charset="0"/>
                          <a:cs typeface="DejaVu LGC Sans" charset="0"/>
                        </a:rPr>
                        <a:t></a:t>
                      </a:r>
                      <a:r>
                        <a:rPr kumimoji="0" lang="en-US" sz="2400" b="0" i="0" u="none" strike="noStrike" cap="none" normalizeH="0" baseline="-33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y</a:t>
                      </a:r>
                    </a:p>
                  </a:txBody>
                  <a:tcPr marL="81638" marR="81638" marT="63879" marB="42456" horzOverflow="overflow">
                    <a:lnL>
                      <a:noFill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4464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ATF2 nominal</a:t>
                      </a:r>
                    </a:p>
                  </a:txBody>
                  <a:tcPr marL="90000" marR="90000" marT="2984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1.0</a:t>
                      </a:r>
                    </a:p>
                  </a:txBody>
                  <a:tcPr marL="90000" marR="90000" marT="2984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100</a:t>
                      </a:r>
                    </a:p>
                  </a:txBody>
                  <a:tcPr marL="81638" marR="81638" marT="270739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~19000</a:t>
                      </a:r>
                    </a:p>
                  </a:txBody>
                  <a:tcPr marL="81638" marR="81638" marT="270739" marB="42456" horzOverflow="overflow">
                    <a:lnL>
                      <a:noFill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464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ILC  design</a:t>
                      </a:r>
                    </a:p>
                  </a:txBody>
                  <a:tcPr marL="90000" marR="90000" marT="2984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3.5</a:t>
                      </a:r>
                    </a:p>
                  </a:txBody>
                  <a:tcPr marL="90000" marR="90000" marT="2984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400</a:t>
                      </a:r>
                    </a:p>
                  </a:txBody>
                  <a:tcPr marL="81638" marR="81638" marT="270739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~15000</a:t>
                      </a:r>
                    </a:p>
                  </a:txBody>
                  <a:tcPr marL="81638" marR="81638" marT="270739" marB="42456" horzOverflow="overflow">
                    <a:lnL>
                      <a:noFill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450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ATF2 ultra-low</a:t>
                      </a:r>
                    </a:p>
                  </a:txBody>
                  <a:tcPr marL="90000" marR="90000" marT="2984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1</a:t>
                      </a:r>
                    </a:p>
                  </a:txBody>
                  <a:tcPr marL="90000" marR="90000" marT="2984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25</a:t>
                      </a:r>
                    </a:p>
                  </a:txBody>
                  <a:tcPr marL="81638" marR="81638" marT="270739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~76000</a:t>
                      </a:r>
                    </a:p>
                  </a:txBody>
                  <a:tcPr marL="81638" marR="81638" marT="270739" marB="42456" horzOverflow="overflow">
                    <a:lnL>
                      <a:noFill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4500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CLIC  3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TeV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DejaVu LGC Sans" charset="0"/>
                        <a:cs typeface="DejaVu LGC Sans" charset="0"/>
                      </a:endParaRPr>
                    </a:p>
                  </a:txBody>
                  <a:tcPr marL="90000" marR="90000" marT="2984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3.5</a:t>
                      </a:r>
                    </a:p>
                  </a:txBody>
                  <a:tcPr marL="90000" marR="90000" marT="2984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90</a:t>
                      </a:r>
                    </a:p>
                  </a:txBody>
                  <a:tcPr marL="81638" marR="81638" marT="270739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DejaVu LGC Sans" charset="0"/>
                          <a:cs typeface="DejaVu LGC Sans" charset="0"/>
                        </a:rPr>
                        <a:t>~63000</a:t>
                      </a:r>
                    </a:p>
                  </a:txBody>
                  <a:tcPr marL="81638" marR="81638" marT="270739" marB="42456" horzOverflow="overflow">
                    <a:lnL>
                      <a:noFill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5715000" y="1219200"/>
            <a:ext cx="3429000" cy="103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8421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To prove CLIC chromaticity levels in ATF2 requires a factor 4 lower IP beta function. The main obstacle is the field quality  (already issue for ATF2 nominal)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19800" y="4191000"/>
            <a:ext cx="3124200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001" rIns="0" bIns="0"/>
          <a:lstStyle/>
          <a:p>
            <a:pPr marL="114300" indent="-17463">
              <a:spcAft>
                <a:spcPts val="1288"/>
              </a:spcAft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with measured magnetic multipoles; optimization with MAPCLASS; no further reduction when decreasing </a:t>
            </a:r>
            <a:r>
              <a:rPr lang="en-US" altLang="ja-JP" sz="24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altLang="ja-JP" sz="2400" baseline="-33000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US" altLang="ja-JP" sz="2400" baseline="33000">
                <a:solidFill>
                  <a:srgbClr val="000000"/>
                </a:solidFill>
                <a:latin typeface="Calibri" pitchFamily="34" charset="0"/>
              </a:rPr>
              <a:t>*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 below 40 </a:t>
            </a:r>
            <a:r>
              <a:rPr lang="en-US" altLang="ja-JP" sz="24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m</a:t>
            </a:r>
          </a:p>
          <a:p>
            <a:pPr marL="114300" indent="-17463">
              <a:spcAft>
                <a:spcPts val="1288"/>
              </a:spcAft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en-US" altLang="ja-JP" sz="2400">
              <a:solidFill>
                <a:srgbClr val="000000"/>
              </a:solidFill>
              <a:latin typeface="Calibri" pitchFamily="34" charset="0"/>
            </a:endParaRPr>
          </a:p>
          <a:p>
            <a:pPr marL="114300" indent="-17463">
              <a:spcAft>
                <a:spcPts val="1288"/>
              </a:spcAft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90975"/>
            <a:ext cx="6096000" cy="286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3657600"/>
            <a:ext cx="683418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602" rIns="0" bIns="0" anchor="ctr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</a:pPr>
            <a:r>
              <a:rPr lang="en-US" altLang="ja-JP" sz="2900" b="1">
                <a:solidFill>
                  <a:srgbClr val="000000"/>
                </a:solidFill>
                <a:latin typeface="Calibri" pitchFamily="34" charset="0"/>
              </a:rPr>
              <a:t>limitation from multipoles:</a:t>
            </a:r>
            <a:r>
              <a:rPr lang="en-US" altLang="ja-JP" sz="2900" b="1">
                <a:solidFill>
                  <a:srgbClr val="000000"/>
                </a:solidFill>
                <a:latin typeface="Standard Symbols L" charset="2"/>
              </a:rPr>
              <a:t> </a:t>
            </a:r>
            <a:r>
              <a:rPr lang="en-US" altLang="ja-JP" sz="2900" b="1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altLang="ja-JP" sz="2900" b="1" baseline="-33000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US" altLang="ja-JP" sz="2900" b="1" baseline="33000">
                <a:solidFill>
                  <a:srgbClr val="000000"/>
                </a:solidFill>
                <a:latin typeface="Calibri" pitchFamily="34" charset="0"/>
              </a:rPr>
              <a:t>*</a:t>
            </a:r>
            <a:r>
              <a:rPr lang="en-US" altLang="ja-JP" sz="29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200" b="1">
                <a:solidFill>
                  <a:srgbClr val="000000"/>
                </a:solidFill>
                <a:latin typeface="Calibri" pitchFamily="34" charset="0"/>
              </a:rPr>
              <a:t>vs</a:t>
            </a:r>
            <a:r>
              <a:rPr lang="en-US" altLang="ja-JP" sz="29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900" b="1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altLang="ja-JP" sz="2900" b="1" baseline="-33000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US" altLang="ja-JP" sz="2900" b="1" baseline="33000">
                <a:solidFill>
                  <a:srgbClr val="000000"/>
                </a:solidFill>
                <a:latin typeface="Calibri" pitchFamily="34" charset="0"/>
              </a:rPr>
              <a:t>* 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28600" y="152400"/>
            <a:ext cx="47025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lvl="1" indent="-514350"/>
            <a:r>
              <a:rPr lang="en-US" altLang="ja-JP" sz="3600" b="1" dirty="0">
                <a:solidFill>
                  <a:srgbClr val="0000FF"/>
                </a:solidFill>
                <a:latin typeface="Calibri" pitchFamily="34" charset="0"/>
              </a:rPr>
              <a:t>U</a:t>
            </a:r>
            <a:r>
              <a:rPr lang="en-US" altLang="ja-JP" sz="3600" b="1" dirty="0" smtClean="0">
                <a:solidFill>
                  <a:srgbClr val="0000FF"/>
                </a:solidFill>
                <a:latin typeface="Calibri" pitchFamily="34" charset="0"/>
              </a:rPr>
              <a:t>ltra-low </a:t>
            </a:r>
            <a:r>
              <a:rPr lang="en-US" altLang="ja-JP" sz="3600" b="1" dirty="0">
                <a:solidFill>
                  <a:srgbClr val="0000FF"/>
                </a:solidFill>
                <a:latin typeface="Calibri" pitchFamily="34" charset="0"/>
              </a:rPr>
              <a:t>beta-function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858000" y="533400"/>
            <a:ext cx="194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34" charset="0"/>
              </a:rPr>
              <a:t>	R. Tomas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886200" y="5943600"/>
            <a:ext cx="1290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altLang="ja-JP" baseline="-3300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altLang="ja-JP" baseline="33000">
                <a:solidFill>
                  <a:srgbClr val="000000"/>
                </a:solidFill>
                <a:latin typeface="Calibri" pitchFamily="34" charset="0"/>
              </a:rPr>
              <a:t>*</a:t>
            </a:r>
            <a:r>
              <a:rPr lang="en-US" altLang="ja-JP">
                <a:solidFill>
                  <a:srgbClr val="000000"/>
                </a:solidFill>
                <a:latin typeface="Calibri" pitchFamily="34" charset="0"/>
              </a:rPr>
              <a:t>=10 mm</a:t>
            </a:r>
            <a:r>
              <a:rPr lang="en-US" altLang="ja-JP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391150" cy="3833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300413"/>
            <a:ext cx="4191000" cy="336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28813" y="609600"/>
            <a:ext cx="7215187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602" rIns="0" bIns="0" anchor="ctr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</a:pPr>
            <a:r>
              <a:rPr lang="en-US" altLang="ja-JP" sz="2900" b="1">
                <a:solidFill>
                  <a:srgbClr val="000000"/>
                </a:solidFill>
                <a:latin typeface="Calibri" pitchFamily="34" charset="0"/>
              </a:rPr>
              <a:t>tuning ATF2 ultra-low </a:t>
            </a:r>
            <a:r>
              <a:rPr lang="en-US" altLang="ja-JP" sz="2900" b="1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altLang="ja-JP" sz="2900" b="1" baseline="-33000">
                <a:solidFill>
                  <a:srgbClr val="000000"/>
                </a:solidFill>
                <a:latin typeface="Calibri" pitchFamily="34" charset="0"/>
              </a:rPr>
              <a:t>y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53000" y="1447800"/>
            <a:ext cx="4191000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001" rIns="0" bIns="0"/>
          <a:lstStyle/>
          <a:p>
            <a:pPr>
              <a:spcAft>
                <a:spcPts val="1288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90% seeds reached a  </a:t>
            </a:r>
            <a:r>
              <a:rPr lang="en-US" altLang="ja-JP" sz="240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altLang="ja-JP" sz="2400" baseline="-33000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US" altLang="ja-JP" sz="2400" baseline="33000">
                <a:solidFill>
                  <a:srgbClr val="000000"/>
                </a:solidFill>
                <a:latin typeface="Calibri" pitchFamily="34" charset="0"/>
              </a:rPr>
              <a:t>*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 &lt; 34 nm</a:t>
            </a:r>
          </a:p>
          <a:p>
            <a:pPr>
              <a:spcAft>
                <a:spcPts val="1288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Tuning based on an iterative application of knobs. All seeds converge below 1000 iterations.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3109913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90525" indent="-293688">
              <a:lnSpc>
                <a:spcPct val="109000"/>
              </a:lnSpc>
              <a:spcAft>
                <a:spcPts val="1288"/>
              </a:spcAft>
              <a:buSzPct val="45000"/>
              <a:tabLst>
                <a:tab pos="655638" algn="l"/>
                <a:tab pos="1312863" algn="l"/>
                <a:tab pos="1968500" algn="l"/>
              </a:tabLst>
            </a:pPr>
            <a:r>
              <a:rPr lang="en-US" altLang="ja-JP" sz="24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altLang="ja-JP" sz="2400" baseline="-33000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US" altLang="ja-JP" sz="2400" baseline="33000">
                <a:solidFill>
                  <a:srgbClr val="000000"/>
                </a:solidFill>
                <a:latin typeface="Calibri" pitchFamily="34" charset="0"/>
              </a:rPr>
              <a:t>*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=40 </a:t>
            </a:r>
            <a:r>
              <a:rPr lang="en-US" altLang="ja-JP" sz="24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m; </a:t>
            </a:r>
            <a:r>
              <a:rPr lang="en-US" altLang="ja-JP" sz="24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altLang="ja-JP" sz="2400" baseline="-3300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altLang="ja-JP" sz="2400" baseline="33000">
                <a:solidFill>
                  <a:srgbClr val="000000"/>
                </a:solidFill>
                <a:latin typeface="Calibri" pitchFamily="34" charset="0"/>
              </a:rPr>
              <a:t>*</a:t>
            </a:r>
            <a:r>
              <a:rPr lang="en-US" altLang="ja-JP" sz="2400">
                <a:solidFill>
                  <a:srgbClr val="000000"/>
                </a:solidFill>
                <a:latin typeface="Calibri" pitchFamily="34" charset="0"/>
              </a:rPr>
              <a:t>=10 mm</a:t>
            </a:r>
            <a:r>
              <a:rPr lang="en-US" altLang="ja-JP" sz="2400"/>
              <a:t> </a:t>
            </a:r>
            <a:endParaRPr lang="en-US" altLang="ja-JP" sz="2400">
              <a:solidFill>
                <a:srgbClr val="000000"/>
              </a:solidFill>
              <a:latin typeface="Calibri" pitchFamily="34" charset="0"/>
            </a:endParaRPr>
          </a:p>
          <a:p>
            <a:pPr marL="390525" indent="-293688">
              <a:lnSpc>
                <a:spcPct val="109000"/>
              </a:lnSpc>
              <a:spcAft>
                <a:spcPts val="1288"/>
              </a:spcAft>
              <a:buSzPct val="45000"/>
              <a:tabLst>
                <a:tab pos="655638" algn="l"/>
                <a:tab pos="1312863" algn="l"/>
                <a:tab pos="1968500" algn="l"/>
              </a:tabLst>
            </a:pPr>
            <a:r>
              <a:rPr lang="en-US" altLang="ja-JP" sz="2400"/>
              <a:t> </a:t>
            </a:r>
            <a:endParaRPr lang="en-US" altLang="ja-JP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8600" y="152400"/>
            <a:ext cx="60003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lvl="1" indent="-514350"/>
            <a:r>
              <a:rPr lang="en-US" altLang="ja-JP" sz="3600" b="1" dirty="0">
                <a:solidFill>
                  <a:srgbClr val="0000FF"/>
                </a:solidFill>
                <a:latin typeface="Calibri" pitchFamily="34" charset="0"/>
              </a:rPr>
              <a:t>U</a:t>
            </a:r>
            <a:r>
              <a:rPr lang="en-US" altLang="ja-JP" sz="3600" b="1" dirty="0" smtClean="0">
                <a:solidFill>
                  <a:srgbClr val="0000FF"/>
                </a:solidFill>
                <a:latin typeface="Calibri" pitchFamily="34" charset="0"/>
              </a:rPr>
              <a:t>ltra-low </a:t>
            </a:r>
            <a:r>
              <a:rPr lang="en-US" altLang="ja-JP" sz="3600" b="1" dirty="0">
                <a:solidFill>
                  <a:srgbClr val="0000FF"/>
                </a:solidFill>
                <a:latin typeface="Calibri" pitchFamily="34" charset="0"/>
              </a:rPr>
              <a:t>beta-function cont’d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7772400" y="533400"/>
            <a:ext cx="1085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Calibri" pitchFamily="34" charset="0"/>
              </a:rPr>
              <a:t>R. Tomas,</a:t>
            </a:r>
          </a:p>
          <a:p>
            <a:r>
              <a:rPr lang="en-US" altLang="ja-JP">
                <a:latin typeface="Calibri" pitchFamily="34" charset="0"/>
              </a:rPr>
              <a:t>E. Marin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5257800"/>
            <a:ext cx="502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all elements misaligned and tuning knobs applied; beam sizes after tuning not as good as design; work in progress to improve further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D1AA-6E7C-4805-9315-7811F02C08A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28600" y="914400"/>
            <a:ext cx="5678488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6421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en-US" altLang="ja-JP" sz="2800" b="1">
                <a:solidFill>
                  <a:srgbClr val="000000"/>
                </a:solidFill>
                <a:latin typeface="Calibri" pitchFamily="34" charset="0"/>
              </a:rPr>
              <a:t>ways to reach </a:t>
            </a:r>
            <a:r>
              <a:rPr lang="en-US" altLang="ja-JP" sz="2800" b="1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altLang="ja-JP" sz="2800" b="1" baseline="-33000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US" altLang="ja-JP" sz="2800" b="1" baseline="33000">
                <a:solidFill>
                  <a:srgbClr val="000000"/>
                </a:solidFill>
                <a:latin typeface="Calibri" pitchFamily="34" charset="0"/>
              </a:rPr>
              <a:t>*</a:t>
            </a:r>
            <a:r>
              <a:rPr lang="en-US" altLang="ja-JP" sz="2800" b="1">
                <a:solidFill>
                  <a:srgbClr val="000000"/>
                </a:solidFill>
                <a:latin typeface="Calibri" pitchFamily="34" charset="0"/>
              </a:rPr>
              <a:t>=25</a:t>
            </a:r>
            <a:r>
              <a:rPr lang="en-US" altLang="ja-JP" sz="2800" b="1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ja-JP" sz="2800" b="1">
                <a:solidFill>
                  <a:srgbClr val="000000"/>
                </a:solidFill>
                <a:latin typeface="Calibri" pitchFamily="34" charset="0"/>
              </a:rPr>
              <a:t>m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600200"/>
            <a:ext cx="8686800" cy="178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8421" rIns="81639" bIns="40820"/>
          <a:lstStyle/>
          <a:p>
            <a:pPr marL="514350" indent="-514350">
              <a:buFontTx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altLang="ja-JP" sz="2800" b="1">
                <a:solidFill>
                  <a:srgbClr val="FF0000"/>
                </a:solidFill>
                <a:latin typeface="Calibri" pitchFamily="34" charset="0"/>
              </a:rPr>
              <a:t>Replacing QF1 </a:t>
            </a:r>
            <a:r>
              <a:rPr lang="en-US" altLang="ja-JP" sz="2800">
                <a:solidFill>
                  <a:srgbClr val="000000"/>
                </a:solidFill>
                <a:latin typeface="Calibri" pitchFamily="34" charset="0"/>
              </a:rPr>
              <a:t>with a superconducting quadrupole </a:t>
            </a:r>
          </a:p>
          <a:p>
            <a:pPr marL="514350" indent="-5143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altLang="ja-JP" sz="2800">
                <a:solidFill>
                  <a:srgbClr val="000000"/>
                </a:solidFill>
                <a:latin typeface="Calibri" pitchFamily="34" charset="0"/>
              </a:rPr>
              <a:t>	(B. Parker) removes most of the harming nonlinearities;</a:t>
            </a:r>
          </a:p>
          <a:p>
            <a:pPr marL="514350" indent="-5143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altLang="ja-JP" sz="280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altLang="ja-JP" sz="2800" b="1">
                <a:solidFill>
                  <a:srgbClr val="0000FF"/>
                </a:solidFill>
                <a:latin typeface="Calibri" pitchFamily="34" charset="0"/>
              </a:rPr>
              <a:t>if SC Q1 does not become available, CLIC considers</a:t>
            </a:r>
          </a:p>
          <a:p>
            <a:pPr marL="514350" indent="-5143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altLang="ja-JP" sz="2800" b="1">
                <a:solidFill>
                  <a:srgbClr val="0000FF"/>
                </a:solidFill>
                <a:latin typeface="Calibri" pitchFamily="34" charset="0"/>
              </a:rPr>
              <a:t>	building better-quality warm Q1(2) magnets for ATF2(3)</a:t>
            </a:r>
          </a:p>
          <a:p>
            <a:pPr marL="514350" indent="-5143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en-US" altLang="ja-JP" sz="280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>
              <a:buFontTx/>
              <a:buAutoNum type="arabicPeriod" startAt="2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altLang="ja-JP" sz="2800" b="1">
                <a:solidFill>
                  <a:srgbClr val="FF0000"/>
                </a:solidFill>
                <a:latin typeface="Calibri" pitchFamily="34" charset="0"/>
              </a:rPr>
              <a:t>Reducing DR horizontal emittance </a:t>
            </a:r>
            <a:r>
              <a:rPr lang="en-US" altLang="ja-JP" sz="2800">
                <a:solidFill>
                  <a:srgbClr val="000000"/>
                </a:solidFill>
                <a:latin typeface="Calibri" pitchFamily="34" charset="0"/>
              </a:rPr>
              <a:t>(SC wigglers) </a:t>
            </a:r>
          </a:p>
          <a:p>
            <a:pPr marL="514350" indent="-5143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altLang="ja-JP" sz="280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altLang="ja-JP" sz="2800" b="1">
                <a:solidFill>
                  <a:srgbClr val="0000FF"/>
                </a:solidFill>
                <a:latin typeface="Calibri" pitchFamily="34" charset="0"/>
              </a:rPr>
              <a:t>CLIC considers contributing new high-field low-period</a:t>
            </a:r>
          </a:p>
          <a:p>
            <a:pPr marL="514350" indent="-5143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altLang="ja-JP" sz="2800" b="1">
                <a:solidFill>
                  <a:srgbClr val="0000FF"/>
                </a:solidFill>
                <a:latin typeface="Calibri" pitchFamily="34" charset="0"/>
              </a:rPr>
              <a:t>	</a:t>
            </a:r>
            <a:r>
              <a:rPr lang="en-US" altLang="ja-JP" sz="2800" b="1" i="1">
                <a:solidFill>
                  <a:srgbClr val="0000FF"/>
                </a:solidFill>
                <a:latin typeface="Calibri" pitchFamily="34" charset="0"/>
              </a:rPr>
              <a:t>Nb</a:t>
            </a:r>
            <a:r>
              <a:rPr lang="en-US" altLang="ja-JP" sz="2800" b="1" i="1" baseline="-25000">
                <a:solidFill>
                  <a:srgbClr val="0000FF"/>
                </a:solidFill>
                <a:latin typeface="Calibri" pitchFamily="34" charset="0"/>
              </a:rPr>
              <a:t>3</a:t>
            </a:r>
            <a:r>
              <a:rPr lang="en-US" altLang="ja-JP" sz="2800" b="1" i="1">
                <a:solidFill>
                  <a:srgbClr val="0000FF"/>
                </a:solidFill>
                <a:latin typeface="Calibri" pitchFamily="34" charset="0"/>
              </a:rPr>
              <a:t>Sn</a:t>
            </a:r>
            <a:r>
              <a:rPr lang="en-US" altLang="ja-JP" sz="2800" b="1">
                <a:solidFill>
                  <a:srgbClr val="0000FF"/>
                </a:solidFill>
                <a:latin typeface="Calibri" pitchFamily="34" charset="0"/>
              </a:rPr>
              <a:t> wiggler (~15-20% emittance reduction) </a:t>
            </a:r>
          </a:p>
          <a:p>
            <a:pPr marL="514350" indent="-5143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en-US" altLang="ja-JP" sz="280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>
              <a:buFontTx/>
              <a:buAutoNum type="arabicPeriod" startAt="3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altLang="ja-JP" sz="2800" b="1">
                <a:solidFill>
                  <a:srgbClr val="FF0000"/>
                </a:solidFill>
                <a:latin typeface="Calibri" pitchFamily="34" charset="0"/>
              </a:rPr>
              <a:t>New non-linear corrector magnets </a:t>
            </a:r>
            <a:r>
              <a:rPr lang="en-US" altLang="ja-JP" sz="2800">
                <a:solidFill>
                  <a:srgbClr val="000000"/>
                </a:solidFill>
                <a:latin typeface="Calibri" pitchFamily="34" charset="0"/>
              </a:rPr>
              <a:t>in ATF2 beam line </a:t>
            </a:r>
          </a:p>
          <a:p>
            <a:pPr marL="514350" indent="-5143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altLang="ja-JP" sz="2800" b="1">
                <a:solidFill>
                  <a:srgbClr val="0000FF"/>
                </a:solidFill>
                <a:latin typeface="Calibri" pitchFamily="34" charset="0"/>
              </a:rPr>
              <a:t>	CLIC could also provide such elements (instead of or in</a:t>
            </a:r>
          </a:p>
          <a:p>
            <a:pPr marL="514350" indent="-5143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altLang="ja-JP" sz="2800" b="1">
                <a:solidFill>
                  <a:srgbClr val="0000FF"/>
                </a:solidFill>
                <a:latin typeface="Calibri" pitchFamily="34" charset="0"/>
              </a:rPr>
              <a:t>	addition to Q1(2))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68850" y="4354513"/>
            <a:ext cx="1651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ja-JP" altLang="ja-JP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152400"/>
            <a:ext cx="60003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lvl="1" indent="-514350"/>
            <a:r>
              <a:rPr lang="en-US" altLang="ja-JP" sz="3600" b="1" dirty="0">
                <a:solidFill>
                  <a:srgbClr val="0000FF"/>
                </a:solidFill>
                <a:latin typeface="Calibri" pitchFamily="34" charset="0"/>
              </a:rPr>
              <a:t>U</a:t>
            </a:r>
            <a:r>
              <a:rPr lang="en-US" altLang="ja-JP" sz="3600" b="1" dirty="0" smtClean="0">
                <a:solidFill>
                  <a:srgbClr val="0000FF"/>
                </a:solidFill>
                <a:latin typeface="Calibri" pitchFamily="34" charset="0"/>
              </a:rPr>
              <a:t>ltra-low </a:t>
            </a:r>
            <a:r>
              <a:rPr lang="en-US" altLang="ja-JP" sz="3600" b="1" dirty="0">
                <a:solidFill>
                  <a:srgbClr val="0000FF"/>
                </a:solidFill>
                <a:latin typeface="Calibri" pitchFamily="34" charset="0"/>
              </a:rPr>
              <a:t>beta-function cont’d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7400" y="990600"/>
            <a:ext cx="2963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34" charset="0"/>
              </a:rPr>
              <a:t>E. Marin, D. Schulte, R. Tomas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2009</Words>
  <Application>Microsoft Office PowerPoint</Application>
  <PresentationFormat>画面に合わせる (4:3)</PresentationFormat>
  <Paragraphs>419</Paragraphs>
  <Slides>26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テーマ</vt:lpstr>
      <vt:lpstr>ATFの将来計画(from JFY2013)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ATFの将来計画(from JFY2013)</dc:title>
  <dc:creator>Urakawa</dc:creator>
  <cp:lastModifiedBy>Urakawa</cp:lastModifiedBy>
  <cp:revision>32</cp:revision>
  <dcterms:created xsi:type="dcterms:W3CDTF">2011-01-22T17:44:19Z</dcterms:created>
  <dcterms:modified xsi:type="dcterms:W3CDTF">2011-01-23T21:22:30Z</dcterms:modified>
</cp:coreProperties>
</file>